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301" r:id="rId4"/>
    <p:sldId id="259" r:id="rId5"/>
    <p:sldId id="302" r:id="rId6"/>
    <p:sldId id="264" r:id="rId7"/>
    <p:sldId id="261" r:id="rId8"/>
    <p:sldId id="303" r:id="rId9"/>
    <p:sldId id="304" r:id="rId10"/>
    <p:sldId id="305" r:id="rId11"/>
    <p:sldId id="260" r:id="rId12"/>
    <p:sldId id="266" r:id="rId13"/>
    <p:sldId id="267" r:id="rId14"/>
    <p:sldId id="306" r:id="rId15"/>
    <p:sldId id="269" r:id="rId16"/>
    <p:sldId id="262" r:id="rId17"/>
    <p:sldId id="263" r:id="rId18"/>
    <p:sldId id="271" r:id="rId19"/>
    <p:sldId id="272" r:id="rId20"/>
    <p:sldId id="274" r:id="rId21"/>
    <p:sldId id="277" r:id="rId22"/>
    <p:sldId id="278" r:id="rId23"/>
    <p:sldId id="273" r:id="rId24"/>
    <p:sldId id="275" r:id="rId25"/>
    <p:sldId id="276" r:id="rId26"/>
    <p:sldId id="279" r:id="rId27"/>
    <p:sldId id="280" r:id="rId28"/>
    <p:sldId id="281" r:id="rId29"/>
    <p:sldId id="282" r:id="rId30"/>
    <p:sldId id="283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C49D41-B6B1-0186-5135-C519026F4F33}">
  <a:tblStyle styleId="{34C49D41-B6B1-0186-5135-C519026F4F33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7E25BB-05DA-4831-944D-C522E526CB1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EE3AFB-108B-44A3-8131-CAE9382A4E2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11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E25BB-05DA-4831-944D-C522E526CB1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E3AFB-108B-44A3-8131-CAE9382A4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4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E25BB-05DA-4831-944D-C522E526CB1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E3AFB-108B-44A3-8131-CAE9382A4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39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 bwMode="auto"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 bwMode="auto"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2E7E25BB-05DA-4831-944D-C522E526CB15}" type="datetimeFigureOut">
              <a:rPr lang="ru-RU"/>
              <a:t>17.04.2022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3999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Овал 24"/>
          <p:cNvSpPr/>
          <p:nvPr/>
        </p:nvSpPr>
        <p:spPr bwMode="auto"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82EE3AFB-108B-44A3-8131-CAE9382A4E29}" type="slidenum">
              <a:rPr lang="ru-RU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 bwMode="auto">
          <a:xfrm>
            <a:off x="457200" y="1600200"/>
            <a:ext cx="7467600" cy="487375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 bwMode="auto"/>
        <p:txBody>
          <a:bodyPr rtlCol="0"/>
          <a:lstStyle/>
          <a:p>
            <a:pPr>
              <a:defRPr/>
            </a:pPr>
            <a:fld id="{2E7E25BB-05DA-4831-944D-C522E526CB15}" type="datetimeFigureOut">
              <a:rPr lang="ru-RU"/>
              <a:t>17.04.2022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 bwMode="auto"/>
        <p:txBody>
          <a:bodyPr rtlCol="0"/>
          <a:lstStyle/>
          <a:p>
            <a:pPr>
              <a:defRPr/>
            </a:pPr>
            <a:fld id="{82EE3AFB-108B-44A3-8131-CAE9382A4E29}" type="slidenum">
              <a:rPr lang="ru-RU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1_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2286000" y="5010149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5" y="1170432"/>
            <a:ext cx="2286000" cy="381000"/>
          </a:xfrm>
        </p:spPr>
        <p:txBody>
          <a:bodyPr/>
          <a:lstStyle/>
          <a:p>
            <a:pPr>
              <a:defRPr/>
            </a:pPr>
            <a:fld id="{2E7E25BB-05DA-4831-944D-C522E526CB15}" type="datetimeFigureOut">
              <a:rPr lang="ru-RU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3999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82EE3AFB-108B-44A3-8131-CAE9382A4E29}" type="slidenum">
              <a:rPr lang="ru-RU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E7E25BB-05DA-4831-944D-C522E526CB15}" type="datetimeFigureOut">
              <a:rPr lang="ru-RU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2EE3AFB-108B-44A3-8131-CAE9382A4E29}" type="slidenum">
              <a:rPr lang="ru-RU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 bwMode="auto">
          <a:xfrm>
            <a:off x="457200" y="1600200"/>
            <a:ext cx="3657600" cy="4572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 bwMode="auto">
          <a:xfrm>
            <a:off x="4270248" y="1600200"/>
            <a:ext cx="3657600" cy="4572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1_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E7E25BB-05DA-4831-944D-C522E526CB15}" type="datetimeFigureOut">
              <a:rPr lang="ru-RU"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2EE3AFB-108B-44A3-8131-CAE9382A4E29}" type="slidenum">
              <a:rPr lang="ru-RU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 bwMode="auto">
          <a:xfrm>
            <a:off x="457200" y="2362199"/>
            <a:ext cx="3657600" cy="38862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 bwMode="auto">
          <a:xfrm>
            <a:off x="4371975" y="2362199"/>
            <a:ext cx="3657600" cy="38862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 bwMode="auto"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 bwMode="auto"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2E7E25BB-05DA-4831-944D-C522E526CB15}" type="datetimeFigureOut">
              <a:rPr lang="ru-RU"/>
              <a:t>17.04.2022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/>
          <a:p>
            <a:pPr>
              <a:defRPr/>
            </a:pPr>
            <a:fld id="{82EE3AFB-108B-44A3-8131-CAE9382A4E29}" type="slidenum">
              <a:rPr lang="ru-RU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E7E25BB-05DA-4831-944D-C522E526CB15}" type="datetimeFigureOut">
              <a:rPr lang="ru-RU"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2EE3AFB-108B-44A3-8131-CAE9382A4E2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1_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 bwMode="auto"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 bwMode="auto"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 bwMode="auto">
          <a:xfrm>
            <a:off x="304800" y="274320"/>
            <a:ext cx="5638800" cy="632764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 bwMode="auto"/>
        <p:txBody>
          <a:bodyPr rtlCol="0"/>
          <a:lstStyle/>
          <a:p>
            <a:pPr>
              <a:defRPr/>
            </a:pPr>
            <a:fld id="{2E7E25BB-05DA-4831-944D-C522E526CB15}" type="datetimeFigureOut">
              <a:rPr lang="ru-RU"/>
              <a:t>17.04.2022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 bwMode="auto"/>
        <p:txBody>
          <a:bodyPr rtlCol="0"/>
          <a:lstStyle/>
          <a:p>
            <a:pPr>
              <a:defRPr/>
            </a:pPr>
            <a:fld id="{82EE3AFB-108B-44A3-8131-CAE9382A4E29}" type="slidenum">
              <a:rPr lang="ru-RU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E25BB-05DA-4831-944D-C522E526CB1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E3AFB-108B-44A3-8131-CAE9382A4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91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1_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 bwMode="auto"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0" y="0"/>
            <a:ext cx="6172200" cy="6858000"/>
          </a:xfrm>
          <a:prstGeom prst="rect">
            <a:avLst/>
          </a:prstGeo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>
              <a:buFontTx/>
              <a:buNone/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2E7E25BB-05DA-4831-944D-C522E526CB15}" type="datetimeFigureOut">
              <a:rPr lang="ru-RU"/>
              <a:t>17.04.2022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/>
          <a:p>
            <a:pPr>
              <a:defRPr/>
            </a:pPr>
            <a:fld id="{82EE3AFB-108B-44A3-8131-CAE9382A4E29}" type="slidenum">
              <a:rPr lang="ru-RU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1_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E7E25BB-05DA-4831-944D-C522E526CB15}" type="datetimeFigureOut">
              <a:rPr lang="ru-RU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2EE3AFB-108B-44A3-8131-CAE9382A4E2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1_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9"/>
            <a:ext cx="1676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E7E25BB-05DA-4831-944D-C522E526CB15}" type="datetimeFigureOut">
              <a:rPr lang="ru-RU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2EE3AFB-108B-44A3-8131-CAE9382A4E2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E25BB-05DA-4831-944D-C522E526CB1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E3AFB-108B-44A3-8131-CAE9382A4E2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89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E25BB-05DA-4831-944D-C522E526CB1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E3AFB-108B-44A3-8131-CAE9382A4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33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E25BB-05DA-4831-944D-C522E526CB1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E3AFB-108B-44A3-8131-CAE9382A4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1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E25BB-05DA-4831-944D-C522E526CB1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E3AFB-108B-44A3-8131-CAE9382A4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0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E25BB-05DA-4831-944D-C522E526CB1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E3AFB-108B-44A3-8131-CAE9382A4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1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E25BB-05DA-4831-944D-C522E526CB1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E3AFB-108B-44A3-8131-CAE9382A4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8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E25BB-05DA-4831-944D-C522E526CB1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E3AFB-108B-44A3-8131-CAE9382A4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4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E7E25BB-05DA-4831-944D-C522E526CB1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2EE3AFB-108B-44A3-8131-CAE9382A4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62924" y="0"/>
            <a:ext cx="8324993" cy="49760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sz="1800" b="0" i="0" u="none">
              <a:solidFill>
                <a:srgbClr val="000000"/>
              </a:solidFill>
              <a:latin typeface="Tibetan Machine Uni"/>
              <a:ea typeface="Tibetan Machine Uni"/>
              <a:cs typeface="Tibetan Machine Uni"/>
            </a:endParaRPr>
          </a:p>
          <a:p>
            <a:pPr algn="ctr">
              <a:defRPr/>
            </a:pPr>
            <a:endParaRPr sz="1800" b="0" i="0" u="none">
              <a:solidFill>
                <a:srgbClr val="000000"/>
              </a:solidFill>
              <a:latin typeface="Tibetan Machine Uni"/>
              <a:ea typeface="Tibetan Machine Uni"/>
              <a:cs typeface="Tibetan Machine Uni"/>
            </a:endParaRPr>
          </a:p>
          <a:p>
            <a:pPr algn="ctr">
              <a:defRPr/>
            </a:pPr>
            <a:r>
              <a:rPr lang="ru-RU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«</a:t>
            </a:r>
            <a:r>
              <a:rPr sz="2200" b="1" i="0" u="none">
                <a:solidFill>
                  <a:srgbClr val="000000"/>
                </a:solidFill>
                <a:latin typeface="Tibetan Machine Uni"/>
                <a:ea typeface="Tibetan Machine Uni"/>
                <a:cs typeface="Tibetan Machine Uni"/>
              </a:rPr>
              <a:t>Методические приемы обучения </a:t>
            </a:r>
          </a:p>
          <a:p>
            <a:pPr algn="ctr">
              <a:defRPr/>
            </a:pPr>
            <a:r>
              <a:rPr sz="2200" b="1" i="0" u="none">
                <a:solidFill>
                  <a:srgbClr val="000000"/>
                </a:solidFill>
                <a:latin typeface="Tibetan Machine Uni"/>
                <a:ea typeface="Tibetan Machine Uni"/>
                <a:cs typeface="Tibetan Machine Uni"/>
              </a:rPr>
              <a:t>русскому языку в полиэтнических класса</a:t>
            </a:r>
            <a:r>
              <a:rPr sz="22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х</a:t>
            </a:r>
            <a:r>
              <a:rPr lang="ru-RU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»</a:t>
            </a:r>
          </a:p>
          <a:p>
            <a:pPr algn="ctr">
              <a:defRPr/>
            </a:pPr>
            <a:endParaRPr lang="ru-RU" sz="36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1"/>
              </a:gradFill>
            </a:endParaRPr>
          </a:p>
          <a:p>
            <a:pPr algn="ctr">
              <a:defRPr/>
            </a:pPr>
            <a:endParaRPr lang="ru-RU" sz="2800" b="1">
              <a:ln w="10541" cmpd="sng">
                <a:noFill/>
                <a:prstDash val="solid"/>
              </a:ln>
            </a:endParaRPr>
          </a:p>
          <a:p>
            <a:pPr algn="ctr">
              <a:defRPr/>
            </a:pPr>
            <a:endParaRPr lang="ru-RU" sz="2800" b="1">
              <a:ln w="10541" cmpd="sng">
                <a:noFill/>
                <a:prstDash val="solid"/>
              </a:ln>
            </a:endParaRPr>
          </a:p>
          <a:p>
            <a:pPr algn="ctr">
              <a:defRPr/>
            </a:pPr>
            <a:endParaRPr lang="ru-RU" sz="2800" b="1">
              <a:ln w="10541" cmpd="sng">
                <a:noFill/>
                <a:prstDash val="solid"/>
              </a:ln>
            </a:endParaRPr>
          </a:p>
          <a:p>
            <a:pPr algn="ctr">
              <a:defRPr/>
            </a:pPr>
            <a:r>
              <a:rPr lang="ru-RU" sz="2800" b="1">
                <a:ln w="10541" cmpd="sng">
                  <a:noFill/>
                  <a:prstDash val="solid"/>
                </a:ln>
              </a:rPr>
              <a:t>учитель русского языка и литературы</a:t>
            </a:r>
            <a:endParaRPr/>
          </a:p>
          <a:p>
            <a:pPr algn="ctr">
              <a:defRPr/>
            </a:pPr>
            <a:r>
              <a:rPr lang="ru-RU" sz="2800"/>
              <a:t>Пантюшина Татьяна Сергеевна</a:t>
            </a:r>
          </a:p>
          <a:p>
            <a:pPr algn="ctr">
              <a:defRPr/>
            </a:pPr>
            <a:r>
              <a:rPr lang="ru-RU" sz="2800"/>
              <a:t>МБОУ СОШ №7 городского округа Коломна</a:t>
            </a:r>
            <a:endParaRPr lang="ru-RU" sz="2800" b="1" cap="none" spc="0">
              <a:ln w="10541" cmpd="sng">
                <a:noFill/>
                <a:prstDash val="solid"/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9512" y="116632"/>
            <a:ext cx="8784976" cy="6264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709823"/>
            <a:ext cx="62646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Обучать всех ребят в классе нормам орфоэпии;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Прививать им орфографическую и пунктуационную грамотность;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Расширять словарный запас школьников;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Развивать у них правильную во всех отношениях речь;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Обучать детей-инофонов государственному языку, не снижая показателей общей филологической подготовки всех обучающихся и не нарушая требований стандарта образования;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Готовить всех обучающихся сначала к сдаче ОГЭ, а затем и к сдаче ЕГЭ по русскому языку.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20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572474" y="247649"/>
            <a:ext cx="7953482" cy="588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latin typeface="Tibetan Machine Uni"/>
                <a:ea typeface="Tibetan Machine Uni"/>
                <a:cs typeface="Tibetan Machine Uni"/>
              </a:rPr>
              <a:t>Рекомендации в период адаптации.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 marL="342900" indent="-342900">
              <a:buAutoNum type="arabicPeriod"/>
              <a:defRPr/>
            </a:pP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Максимальное использование визуально-наглядных образов.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 marL="342900" indent="-342900">
              <a:buAutoNum type="arabicPeriod"/>
              <a:defRPr/>
            </a:pP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Привлечение ребенка к выполнению элементарных поручений.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 marL="342900" indent="-342900">
              <a:buAutoNum type="arabicPeriod"/>
              <a:defRPr/>
            </a:pP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В период адаптации – уменьшение объема домашних заданий.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 marL="342900" indent="-342900">
              <a:buAutoNum type="arabicPeriod"/>
              <a:defRPr/>
            </a:pP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Снижение требования к аккуратности на первых этапах обучения.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 marL="342900" indent="-342900">
              <a:buAutoNum type="arabicPeriod"/>
              <a:defRPr/>
            </a:pP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Постоянная и корректная проверка домашних заданий.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 marL="342900" indent="-342900">
              <a:buAutoNum type="arabicPeriod"/>
              <a:defRPr/>
            </a:pP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Развитие навыков самоконтроля.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 marL="342900" indent="-342900">
              <a:buAutoNum type="arabicPeriod"/>
              <a:defRPr/>
            </a:pP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Поощрение самостоятельной постановки цели деятельности.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 marL="342900" indent="-342900">
              <a:buAutoNum type="arabicPeriod"/>
              <a:defRPr/>
            </a:pP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Тон учителя нейтральный.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 marL="342900" indent="-342900">
              <a:buAutoNum type="arabicPeriod"/>
              <a:defRPr/>
            </a:pP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Постоянный контакт с семьей ребенка.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 Составление программы индивидуальной работы с ребенком-мигрантом, имеющим затруднения в освоении учебного предмета «русский язык».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 marL="342900" indent="-342900">
              <a:buAutoNum type="arabicPeriod"/>
              <a:defRPr/>
            </a:pPr>
            <a:endParaRPr sz="2000" dirty="0">
              <a:latin typeface="Tibetan Machine Uni"/>
              <a:ea typeface="Tibetan Machine Uni"/>
              <a:cs typeface="Tibetan Machine Un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95536" y="279652"/>
            <a:ext cx="8424936" cy="701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/>
              </a:rPr>
              <a:t>Методы и формы работы по обучению русскому языку как неродному</a:t>
            </a:r>
            <a:endParaRPr sz="2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331640" y="1268760"/>
            <a:ext cx="6840795" cy="39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КОЛЛЕКТИВНАЯ РАБОТА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67543" y="1772816"/>
            <a:ext cx="820891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</a:rPr>
              <a:t>	</a:t>
            </a:r>
            <a:r>
              <a:rPr lang="ru-RU" sz="2200" dirty="0">
                <a:solidFill>
                  <a:srgbClr val="002060"/>
                </a:solidFill>
              </a:rPr>
              <a:t>Достоинство этой формы работы состоит в том, что она значительно увеличивает объём речевой деятельности на уроках: </a:t>
            </a:r>
            <a:endParaRPr sz="2200" dirty="0"/>
          </a:p>
          <a:p>
            <a:pPr>
              <a:defRPr/>
            </a:pPr>
            <a:r>
              <a:rPr lang="ru-RU" sz="2200" dirty="0">
                <a:solidFill>
                  <a:srgbClr val="002060"/>
                </a:solidFill>
              </a:rPr>
              <a:t>хоровые ответы помогают преодолеть боязнь допустить ошибку, а это самое главное в работе с такими учениками. </a:t>
            </a:r>
            <a:endParaRPr sz="2200" dirty="0"/>
          </a:p>
          <a:p>
            <a:pPr>
              <a:defRPr/>
            </a:pPr>
            <a:r>
              <a:rPr lang="ru-RU" sz="2200" dirty="0">
                <a:solidFill>
                  <a:srgbClr val="002060"/>
                </a:solidFill>
              </a:rPr>
              <a:t>	Данная форма работы удобна для разыгрывания предлагаемых речевых ситуаций, которые побуждают их спросить или сказать что-либо на русском языке. Она  помогает создать у детей запас наиболее употребительных русских слов и фраз для использования их в разговорной речи. </a:t>
            </a:r>
            <a:endParaRPr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 bwMode="auto">
          <a:xfrm>
            <a:off x="93621" y="276077"/>
            <a:ext cx="4046331" cy="120870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Работа в парах</a:t>
            </a:r>
            <a:endParaRPr dirty="0"/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4499990" y="275253"/>
            <a:ext cx="4248474" cy="129614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ABEF6">
              <a:lumMod val="90000"/>
            </a:srgbClr>
          </a:solidFill>
          <a:ln w="25400" cap="flat" cmpd="sng" algn="ctr">
            <a:solidFill>
              <a:srgbClr val="0078F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i="0" u="none" strike="noStrike" cap="none" spc="0" dirty="0">
                <a:ln>
                  <a:noFill/>
                </a:ln>
                <a:solidFill>
                  <a:srgbClr val="C00000"/>
                </a:solidFill>
                <a:latin typeface="Arial"/>
                <a:ea typeface="Arial"/>
                <a:cs typeface="Arial"/>
              </a:rPr>
              <a:t>Работа по цепочке</a:t>
            </a:r>
            <a:endParaRPr dirty="0"/>
          </a:p>
        </p:txBody>
      </p:sp>
      <p:sp>
        <p:nvSpPr>
          <p:cNvPr id="4" name="Содержимое 2"/>
          <p:cNvSpPr txBox="1"/>
          <p:nvPr/>
        </p:nvSpPr>
        <p:spPr bwMode="auto">
          <a:xfrm>
            <a:off x="251520" y="1988840"/>
            <a:ext cx="4141092" cy="4338334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/>
              <a:buChar char="o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p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n"/>
              <a:defRPr sz="1800">
                <a:solidFill>
                  <a:schemeClr val="tx2"/>
                </a:solidFill>
                <a:latin typeface="+mn-lt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o"/>
              <a:defRPr sz="1800">
                <a:solidFill>
                  <a:schemeClr val="tx2"/>
                </a:solidFill>
                <a:latin typeface="+mn-lt"/>
              </a:defRPr>
            </a:lvl5pPr>
            <a:lvl6pPr marL="251460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o"/>
              <a:defRPr sz="1800">
                <a:solidFill>
                  <a:schemeClr val="tx2"/>
                </a:solidFill>
                <a:latin typeface="+mn-lt"/>
              </a:defRPr>
            </a:lvl6pPr>
            <a:lvl7pPr marL="297180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o"/>
              <a:defRPr sz="1800">
                <a:solidFill>
                  <a:schemeClr val="tx2"/>
                </a:solidFill>
                <a:latin typeface="+mn-lt"/>
              </a:defRPr>
            </a:lvl7pPr>
            <a:lvl8pPr marL="342900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o"/>
              <a:defRPr sz="1800">
                <a:solidFill>
                  <a:schemeClr val="tx2"/>
                </a:solidFill>
                <a:latin typeface="+mn-lt"/>
              </a:defRPr>
            </a:lvl8pPr>
            <a:lvl9pPr marL="388620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o"/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F0"/>
              </a:buClr>
              <a:buSzPct val="85000"/>
              <a:buNone/>
              <a:defRPr/>
            </a:pPr>
            <a:r>
              <a:rPr lang="ru-RU" sz="2200" i="0" u="none" strike="noStrike" cap="none" spc="0" dirty="0">
                <a:ln>
                  <a:noFill/>
                </a:ln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Работа в парах  помогает исправлять речевые ошибки учеников путём составления диалога по заданной ситуации. Дети оказывают друг другу помощь в правильном и чётком произношении неродной речи. Выработка фонематического слуха достигается и за счёт индивидуальной  работы с учеником.</a:t>
            </a:r>
            <a:endParaRPr sz="2200" dirty="0"/>
          </a:p>
          <a:p>
            <a:pPr marL="3429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F0"/>
              </a:buClr>
              <a:buSzPct val="85000"/>
              <a:buFont typeface="Wingdings"/>
              <a:buChar char="o"/>
              <a:defRPr/>
            </a:pPr>
            <a:endParaRPr lang="ru-RU" sz="2800" b="0" i="0" u="none" strike="noStrike" cap="none" spc="0" dirty="0">
              <a:ln>
                <a:noFill/>
              </a:ln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Содержимое 3"/>
          <p:cNvSpPr txBox="1"/>
          <p:nvPr/>
        </p:nvSpPr>
        <p:spPr bwMode="auto">
          <a:xfrm>
            <a:off x="4512221" y="1988840"/>
            <a:ext cx="4236243" cy="4320480"/>
          </a:xfrm>
          <a:prstGeom prst="rect">
            <a:avLst/>
          </a:prstGeom>
          <a:solidFill>
            <a:srgbClr val="AABEF6">
              <a:lumMod val="9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/>
              <a:buChar char="o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p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n"/>
              <a:defRPr sz="1800">
                <a:solidFill>
                  <a:schemeClr val="tx2"/>
                </a:solidFill>
                <a:latin typeface="+mn-lt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o"/>
              <a:defRPr sz="1800">
                <a:solidFill>
                  <a:schemeClr val="tx2"/>
                </a:solidFill>
                <a:latin typeface="+mn-lt"/>
              </a:defRPr>
            </a:lvl5pPr>
            <a:lvl6pPr marL="251460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o"/>
              <a:defRPr sz="1800">
                <a:solidFill>
                  <a:schemeClr val="tx2"/>
                </a:solidFill>
                <a:latin typeface="+mn-lt"/>
              </a:defRPr>
            </a:lvl6pPr>
            <a:lvl7pPr marL="297180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o"/>
              <a:defRPr sz="1800">
                <a:solidFill>
                  <a:schemeClr val="tx2"/>
                </a:solidFill>
                <a:latin typeface="+mn-lt"/>
              </a:defRPr>
            </a:lvl7pPr>
            <a:lvl8pPr marL="342900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o"/>
              <a:defRPr sz="1800">
                <a:solidFill>
                  <a:schemeClr val="tx2"/>
                </a:solidFill>
                <a:latin typeface="+mn-lt"/>
              </a:defRPr>
            </a:lvl8pPr>
            <a:lvl9pPr marL="388620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o"/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F0"/>
              </a:buClr>
              <a:buSzPct val="85000"/>
              <a:buNone/>
              <a:defRPr/>
            </a:pPr>
            <a:r>
              <a:rPr lang="ru-RU" sz="2200" b="0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Работа по цепочке используется при отработке техники чтения, при закреплении знаний грамматических форм и структур со зрительной опорой и без неё, при составлении рассказов по сюжетным картинкам, при пересказе.</a:t>
            </a:r>
            <a:endParaRPr sz="2200" dirty="0"/>
          </a:p>
          <a:p>
            <a:pPr marL="3429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F0"/>
              </a:buClr>
              <a:buSzPct val="85000"/>
              <a:buFont typeface="Wingdings"/>
              <a:buChar char="o"/>
              <a:defRPr/>
            </a:pPr>
            <a:endParaRPr sz="2200" b="0" i="0" u="none" strike="noStrike" cap="none" spc="0" dirty="0">
              <a:ln>
                <a:noFill/>
              </a:ln>
              <a:solidFill>
                <a:srgbClr val="000066">
                  <a:lumMod val="50000"/>
                </a:srgbClr>
              </a:solidFill>
              <a:latin typeface="Times New Roman"/>
              <a:ea typeface="Arial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23528" y="1052736"/>
            <a:ext cx="8136904" cy="4536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1700807"/>
            <a:ext cx="576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Приемы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Списывание текстов разных стилей.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Работа по образцу. 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Обязательная работа со словарями.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Упражнения на введение слов в контексте.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Работа с использованием алгоритмов.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Конструирование предложений по вопросам.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Письмо по памяти.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94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907704" y="538193"/>
            <a:ext cx="46878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Основные п</a:t>
            </a:r>
            <a:r>
              <a:rPr lang="ru-RU" sz="36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риемы: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496274" y="1190624"/>
            <a:ext cx="82296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ru-RU" sz="3600" b="1" dirty="0"/>
              <a:t>Индивидуальный подход и индивидуальные задания на уроке</a:t>
            </a:r>
            <a:endParaRPr dirty="0"/>
          </a:p>
          <a:p>
            <a:pPr marL="342900" indent="-342900">
              <a:buAutoNum type="arabicPeriod"/>
              <a:defRPr/>
            </a:pPr>
            <a:r>
              <a:rPr lang="ru-RU" sz="3600" b="1" dirty="0"/>
              <a:t>Адаптировать содержание параграфа.</a:t>
            </a:r>
            <a:endParaRPr dirty="0"/>
          </a:p>
          <a:p>
            <a:pPr marL="342900" indent="-342900">
              <a:buFontTx/>
              <a:buAutoNum type="arabicPeriod"/>
              <a:defRPr/>
            </a:pPr>
            <a:r>
              <a:rPr lang="ru-RU" sz="3600" b="1" dirty="0"/>
              <a:t>Словарная работа – основное средство расширения словарного запаса </a:t>
            </a:r>
            <a:r>
              <a:rPr lang="ru-RU" sz="3600" b="1" dirty="0" smtClean="0"/>
              <a:t>обучающихся.</a:t>
            </a:r>
            <a:endParaRPr lang="ru-RU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10000" contrast="40000"/>
          </a:blip>
          <a:stretch/>
        </p:blipFill>
        <p:spPr bwMode="auto">
          <a:xfrm>
            <a:off x="381974" y="123824"/>
            <a:ext cx="8210549" cy="6362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00999" y="123825"/>
            <a:ext cx="8634510" cy="883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600" i="1">
                <a:latin typeface="Tibetan Machine Uni"/>
                <a:ea typeface="Tibetan Machine Uni"/>
                <a:cs typeface="Tibetan Machine Uni"/>
              </a:rPr>
              <a:t>Тестовые задания в разделе «Лексика. Грамматика»</a:t>
            </a:r>
            <a:endParaRPr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9599" y="843720"/>
          <a:ext cx="7931148" cy="5590688"/>
        </p:xfrm>
        <a:graphic>
          <a:graphicData uri="http://schemas.openxmlformats.org/drawingml/2006/table">
            <a:tbl>
              <a:tblPr firstRow="1" bandRow="1">
                <a:tableStyleId>{34C49D41-B6B1-0186-5135-C519026F4F33}</a:tableStyleId>
              </a:tblPr>
              <a:tblGrid>
                <a:gridCol w="3965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5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63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 b="0" i="0">
                          <a:solidFill>
                            <a:schemeClr val="tx1"/>
                          </a:solidFill>
                          <a:latin typeface="Century Schoolbook"/>
                          <a:ea typeface="Arial"/>
                          <a:cs typeface="Arial"/>
                        </a:rPr>
                        <a:t>Я увлекаюсь...</a:t>
                      </a:r>
                      <a:endParaRPr/>
                    </a:p>
                    <a:p>
                      <a:pPr>
                        <a:defRPr/>
                      </a:pPr>
                      <a:endParaRPr lang="ru-R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 b="0" i="0">
                          <a:solidFill>
                            <a:schemeClr val="tx1"/>
                          </a:solidFill>
                          <a:latin typeface="Century Schoolbook"/>
                          <a:ea typeface="Arial"/>
                          <a:cs typeface="Arial"/>
                        </a:rPr>
                        <a:t>А. с современной музыкой 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2400" b="0" i="0">
                          <a:solidFill>
                            <a:schemeClr val="tx1"/>
                          </a:solidFill>
                          <a:latin typeface="Century Schoolbook"/>
                          <a:ea typeface="Arial"/>
                          <a:cs typeface="Arial"/>
                        </a:rPr>
                        <a:t>В. современной музыкой 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2400" b="0" i="0">
                          <a:solidFill>
                            <a:schemeClr val="tx1"/>
                          </a:solidFill>
                          <a:latin typeface="Century Schoolbook"/>
                          <a:ea typeface="Arial"/>
                          <a:cs typeface="Arial"/>
                        </a:rPr>
                        <a:t>С. современную музыку</a:t>
                      </a:r>
                      <a:endParaRPr/>
                    </a:p>
                    <a:p>
                      <a:pPr>
                        <a:defRPr/>
                      </a:pPr>
                      <a:endParaRPr lang="ru-R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460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 b="0" i="0">
                          <a:solidFill>
                            <a:schemeClr val="tx1"/>
                          </a:solidFill>
                          <a:latin typeface="Century Schoolbook"/>
                          <a:ea typeface="Arial"/>
                          <a:cs typeface="Arial"/>
                        </a:rPr>
                        <a:t>Каждый день я обязательно ... записи моих любимых исполнителей.</a:t>
                      </a:r>
                      <a:endParaRPr/>
                    </a:p>
                    <a:p>
                      <a:pPr>
                        <a:defRPr/>
                      </a:pPr>
                      <a:endParaRPr lang="ru-R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 b="0" i="0">
                          <a:solidFill>
                            <a:schemeClr val="tx1"/>
                          </a:solidFill>
                          <a:latin typeface="Century Schoolbook"/>
                          <a:ea typeface="Arial"/>
                          <a:cs typeface="Arial"/>
                        </a:rPr>
                        <a:t>А.слышу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2400" b="0" i="0">
                          <a:solidFill>
                            <a:schemeClr val="tx1"/>
                          </a:solidFill>
                          <a:latin typeface="Century Schoolbook"/>
                          <a:ea typeface="Arial"/>
                          <a:cs typeface="Arial"/>
                        </a:rPr>
                        <a:t>В.слушаю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2400" b="0" i="0">
                          <a:solidFill>
                            <a:schemeClr val="tx1"/>
                          </a:solidFill>
                          <a:latin typeface="Century Schoolbook"/>
                          <a:ea typeface="Arial"/>
                          <a:cs typeface="Arial"/>
                        </a:rPr>
                        <a:t>С.услышал</a:t>
                      </a:r>
                      <a:endParaRPr/>
                    </a:p>
                    <a:p>
                      <a:pPr>
                        <a:defRPr/>
                      </a:pPr>
                      <a:endParaRPr lang="ru-R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 b="0" i="0">
                          <a:solidFill>
                            <a:schemeClr val="tx1"/>
                          </a:solidFill>
                          <a:latin typeface="Century Schoolbook"/>
                          <a:ea typeface="Arial"/>
                          <a:cs typeface="Arial"/>
                        </a:rPr>
                        <a:t>... февраля мы отмечаем день рождения нашей группы.</a:t>
                      </a:r>
                      <a:endParaRPr/>
                    </a:p>
                    <a:p>
                      <a:pPr>
                        <a:defRPr/>
                      </a:pPr>
                      <a:endParaRPr lang="ru-R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 b="0" i="0">
                          <a:solidFill>
                            <a:schemeClr val="tx1"/>
                          </a:solidFill>
                          <a:latin typeface="Century Schoolbook"/>
                          <a:ea typeface="Arial"/>
                          <a:cs typeface="Arial"/>
                        </a:rPr>
                        <a:t>А.первого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2400" b="0" i="0">
                          <a:solidFill>
                            <a:schemeClr val="tx1"/>
                          </a:solidFill>
                          <a:latin typeface="Century Schoolbook"/>
                          <a:ea typeface="Arial"/>
                          <a:cs typeface="Arial"/>
                        </a:rPr>
                        <a:t>В.первым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2400" b="0" i="0">
                          <a:solidFill>
                            <a:schemeClr val="tx1"/>
                          </a:solidFill>
                          <a:latin typeface="Century Schoolbook"/>
                          <a:ea typeface="Arial"/>
                          <a:cs typeface="Arial"/>
                        </a:rPr>
                        <a:t>С.первое</a:t>
                      </a:r>
                      <a:endParaRPr/>
                    </a:p>
                    <a:p>
                      <a:pPr>
                        <a:defRPr/>
                      </a:pPr>
                      <a:endParaRPr lang="ru-R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лежные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30643"/>
            <a:ext cx="5940152" cy="6450795"/>
          </a:xfrm>
          <a:prstGeom prst="rect">
            <a:avLst/>
          </a:prstGeom>
        </p:spPr>
      </p:pic>
      <p:pic>
        <p:nvPicPr>
          <p:cNvPr id="3" name="Рисунок 2" descr="спряжение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11960" y="3014954"/>
            <a:ext cx="5124062" cy="38430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2515589" y="0"/>
            <a:ext cx="40547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О</a:t>
            </a:r>
            <a:r>
              <a:rPr lang="ru-RU" sz="36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порные схемы.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Дидактический материал и упражнеия.</a:t>
            </a:r>
            <a:endParaRPr lang="ru-RU" sz="28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7225" y="705271"/>
            <a:ext cx="8001072" cy="5486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v"/>
              <a:defRPr/>
            </a:pPr>
            <a:r>
              <a:rPr lang="ru-RU" sz="2200">
                <a:latin typeface="Tibetan Machine Uni"/>
                <a:ea typeface="Tibetan Machine Uni"/>
                <a:cs typeface="Tibetan Machine Uni"/>
              </a:rPr>
              <a:t>Найдите корень и подберите однокоренные слова, образуйте от данных существительных прилагательные/от данных глаголов существительные по образцу, </a:t>
            </a:r>
            <a:endParaRPr sz="220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r>
              <a:rPr lang="ru-RU" sz="2200">
                <a:latin typeface="Tibetan Machine Uni"/>
                <a:ea typeface="Tibetan Machine Uni"/>
                <a:cs typeface="Tibetan Machine Uni"/>
              </a:rPr>
              <a:t>ЛЕС- ЛЕСНОЙ;          ТЕМНЕТЬ- ТЕМНОТА</a:t>
            </a:r>
            <a:endParaRPr sz="2200">
              <a:latin typeface="Tibetan Machine Uni"/>
              <a:ea typeface="Tibetan Machine Uni"/>
              <a:cs typeface="Tibetan Machine Uni"/>
            </a:endParaRPr>
          </a:p>
          <a:p>
            <a:pPr>
              <a:buFont typeface="Wingdings"/>
              <a:buChar char="v"/>
              <a:defRPr/>
            </a:pPr>
            <a:r>
              <a:rPr lang="ru-RU" sz="2200">
                <a:latin typeface="Tibetan Machine Uni"/>
                <a:ea typeface="Tibetan Machine Uni"/>
                <a:cs typeface="Tibetan Machine Uni"/>
              </a:rPr>
              <a:t>Выпишите из текста названия растений/профессий, характеристики предмета; выпишите названия деревьев, предметов одежды.</a:t>
            </a:r>
            <a:endParaRPr sz="2200">
              <a:latin typeface="Tibetan Machine Uni"/>
              <a:ea typeface="Tibetan Machine Uni"/>
              <a:cs typeface="Tibetan Machine Uni"/>
            </a:endParaRPr>
          </a:p>
          <a:p>
            <a:pPr>
              <a:buFont typeface="Wingdings"/>
              <a:buChar char="v"/>
              <a:defRPr/>
            </a:pPr>
            <a:r>
              <a:rPr lang="ru-RU" sz="2200">
                <a:latin typeface="Tibetan Machine Uni"/>
                <a:ea typeface="Tibetan Machine Uni"/>
                <a:cs typeface="Tibetan Machine Uni"/>
              </a:rPr>
              <a:t>Подберите к данному существительному прилагательное, к данному прилагательному существительное, подберите к данному глаголу существительное по образцу: читать — что? —… встретиться — с кем? — …рисовать — чем? —</a:t>
            </a:r>
            <a:endParaRPr sz="2200">
              <a:latin typeface="Tibetan Machine Uni"/>
              <a:ea typeface="Tibetan Machine Uni"/>
              <a:cs typeface="Tibetan Machine Uni"/>
            </a:endParaRPr>
          </a:p>
          <a:p>
            <a:pPr>
              <a:buFont typeface="Wingdings"/>
              <a:buChar char="v"/>
              <a:defRPr/>
            </a:pPr>
            <a:r>
              <a:rPr lang="ru-RU" sz="2200">
                <a:latin typeface="Tibetan Machine Uni"/>
                <a:ea typeface="Tibetan Machine Uni"/>
                <a:cs typeface="Tibetan Machine Uni"/>
              </a:rPr>
              <a:t>Опишите картинку, используя данные слова, расскажите о своей семье</a:t>
            </a:r>
            <a:endParaRPr sz="220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0" y="155679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Что делать? </a:t>
            </a:r>
            <a:endParaRPr/>
          </a:p>
          <a:p>
            <a:pPr algn="ctr">
              <a:defRPr/>
            </a:pPr>
            <a:r>
              <a:rPr lang="ru-RU" sz="4000" b="1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Чему и как учить? </a:t>
            </a:r>
            <a:endParaRPr/>
          </a:p>
          <a:p>
            <a:pPr algn="ctr">
              <a:defRPr/>
            </a:pPr>
            <a:r>
              <a:rPr lang="ru-RU" sz="4000" b="1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Как помочь? </a:t>
            </a:r>
            <a:endParaRPr/>
          </a:p>
          <a:p>
            <a:pPr algn="ctr">
              <a:defRPr/>
            </a:pPr>
            <a:r>
              <a:rPr lang="ru-RU" sz="4000" b="1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Каковы должны быть требования?</a:t>
            </a:r>
            <a:endParaRPr/>
          </a:p>
          <a:p>
            <a:pPr algn="ctr">
              <a:defRPr/>
            </a:pPr>
            <a:r>
              <a:rPr lang="ru-RU" sz="4000" b="1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Какие выбрать формы и методы?</a:t>
            </a:r>
            <a:br>
              <a:rPr lang="ru-RU" sz="4000" b="1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</a:br>
            <a:endParaRPr lang="ru-RU" sz="4000" b="1">
              <a:ln>
                <a:solidFill>
                  <a:srgbClr val="C00000"/>
                </a:solidFill>
              </a:ln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/>
          <a:srcRect l="6688" t="5901" r="5900" b="9051"/>
          <a:stretch/>
        </p:blipFill>
        <p:spPr bwMode="auto">
          <a:xfrm rot="16199998">
            <a:off x="-926756" y="926755"/>
            <a:ext cx="6858000" cy="5004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5004048" y="404664"/>
            <a:ext cx="4139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i="1" u="sng"/>
              <a:t>Игры со словами :</a:t>
            </a:r>
            <a:endParaRPr/>
          </a:p>
          <a:p>
            <a:pPr>
              <a:defRPr/>
            </a:pPr>
            <a:r>
              <a:rPr lang="ru-RU" sz="4000" b="1"/>
              <a:t>ДОМ- ДОМА</a:t>
            </a:r>
            <a:endParaRPr/>
          </a:p>
          <a:p>
            <a:pPr>
              <a:defRPr/>
            </a:pPr>
            <a:r>
              <a:rPr lang="ru-RU" sz="4000" b="1"/>
              <a:t>ДОМ- домик</a:t>
            </a:r>
            <a:endParaRPr/>
          </a:p>
          <a:p>
            <a:pPr>
              <a:defRPr/>
            </a:pPr>
            <a:r>
              <a:rPr lang="ru-RU" sz="4000" b="1"/>
              <a:t>ДОМ- </a:t>
            </a:r>
            <a:r>
              <a:rPr lang="ru-RU" sz="4000" b="1">
                <a:solidFill>
                  <a:srgbClr val="C00000"/>
                </a:solidFill>
              </a:rPr>
              <a:t>ДОМ</a:t>
            </a:r>
            <a:r>
              <a:rPr lang="ru-RU" sz="4000" b="1"/>
              <a:t>ОВОЙ, </a:t>
            </a:r>
            <a:r>
              <a:rPr lang="ru-RU" sz="4000" b="1">
                <a:solidFill>
                  <a:srgbClr val="C00000"/>
                </a:solidFill>
              </a:rPr>
              <a:t>ДОМ</a:t>
            </a:r>
            <a:r>
              <a:rPr lang="ru-RU" sz="4000" b="1"/>
              <a:t>ОВИТЫЙ, </a:t>
            </a:r>
            <a:r>
              <a:rPr lang="ru-RU" sz="4000" b="1">
                <a:solidFill>
                  <a:srgbClr val="C00000"/>
                </a:solidFill>
              </a:rPr>
              <a:t>ДОМ</a:t>
            </a:r>
            <a:r>
              <a:rPr lang="ru-RU" sz="4000" b="1"/>
              <a:t>АШНИЙ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96249" y="371474"/>
            <a:ext cx="8048732" cy="405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i="1"/>
              <a:t>«Вспомните слова!»</a:t>
            </a:r>
            <a:r>
              <a:rPr lang="ru-RU" sz="2000" b="1"/>
              <a:t/>
            </a:r>
            <a:br>
              <a:rPr lang="ru-RU" sz="2000" b="1"/>
            </a:br>
            <a:r>
              <a:rPr lang="ru-RU" sz="2000"/>
              <a:t>Учитель называет профессию, задача остальных учащихся  - перечислить действия, связанные с ней.</a:t>
            </a:r>
            <a:br>
              <a:rPr lang="ru-RU" sz="2000"/>
            </a:br>
            <a:r>
              <a:rPr lang="ru-RU" sz="2000" b="1"/>
              <a:t>«Что делает врач?» </a:t>
            </a:r>
            <a:r>
              <a:rPr lang="ru-RU" sz="2000"/>
              <a:t>(Лечит, осматривает, выписывает лекарство, оперирует).</a:t>
            </a:r>
            <a:br>
              <a:rPr lang="ru-RU" sz="2000"/>
            </a:br>
            <a:r>
              <a:rPr lang="ru-RU" sz="2000" b="1"/>
              <a:t>«Что делает учитель?» </a:t>
            </a:r>
            <a:r>
              <a:rPr lang="ru-RU" sz="2000"/>
              <a:t>( Учит, объясняет урок, проверяет тетради, вызывает..)</a:t>
            </a:r>
            <a:endParaRPr sz="2000"/>
          </a:p>
          <a:p>
            <a:pPr>
              <a:defRPr/>
            </a:pPr>
            <a:r>
              <a:rPr lang="ru-RU" sz="2000"/>
              <a:t>Учитель  называет предмет, учащиеся – определения к нему:</a:t>
            </a:r>
            <a:br>
              <a:rPr lang="ru-RU" sz="2000"/>
            </a:br>
            <a:r>
              <a:rPr lang="ru-RU" sz="2000" b="1"/>
              <a:t>« Небо» </a:t>
            </a:r>
            <a:r>
              <a:rPr lang="ru-RU" sz="2000"/>
              <a:t>( синее, голубое,безоблачное, высокое,серое, бездонное и т.д.)</a:t>
            </a:r>
            <a:br>
              <a:rPr lang="ru-RU" sz="2000"/>
            </a:br>
            <a:r>
              <a:rPr lang="ru-RU" sz="2000" b="1"/>
              <a:t>«Яблоко» </a:t>
            </a:r>
            <a:r>
              <a:rPr lang="ru-RU" sz="2000"/>
              <a:t>(Вкусное, сладкое, спелое,краснобокое, наливное и т.д.)</a:t>
            </a:r>
            <a:endParaRPr sz="2000"/>
          </a:p>
          <a:p>
            <a:pPr>
              <a:defRPr/>
            </a:pPr>
            <a:endParaRPr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05774" y="228599"/>
            <a:ext cx="8838333" cy="6522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i="1"/>
              <a:t>«Угадай профессию»</a:t>
            </a:r>
            <a:r>
              <a:rPr lang="ru-RU" sz="1600" b="1"/>
              <a:t> . Отработка суффиксов существительных.</a:t>
            </a:r>
            <a:endParaRPr sz="1600"/>
          </a:p>
          <a:p>
            <a:pPr>
              <a:defRPr/>
            </a:pPr>
            <a:r>
              <a:rPr lang="ru-RU" sz="1600"/>
              <a:t>Кто  носит  багаж?  ( Носильщик)</a:t>
            </a:r>
            <a:br>
              <a:rPr lang="ru-RU" sz="1600"/>
            </a:br>
            <a:r>
              <a:rPr lang="ru-RU" sz="1600"/>
              <a:t>Кто  сваривает трубы? (………………..)</a:t>
            </a:r>
            <a:br>
              <a:rPr lang="ru-RU" sz="1600"/>
            </a:br>
            <a:r>
              <a:rPr lang="ru-RU" sz="1600"/>
              <a:t>Кто работает на  кране? (………………..)</a:t>
            </a:r>
            <a:br>
              <a:rPr lang="ru-RU" sz="1600"/>
            </a:br>
            <a:r>
              <a:rPr lang="ru-RU" sz="1600"/>
              <a:t>Кто  красит стены? (………………..)</a:t>
            </a:r>
            <a:br>
              <a:rPr lang="ru-RU" sz="1600"/>
            </a:br>
            <a:r>
              <a:rPr lang="ru-RU" sz="1600"/>
              <a:t>Кто  сочиняет  музыку? (………………..)</a:t>
            </a:r>
            <a:br>
              <a:rPr lang="ru-RU" sz="1600"/>
            </a:br>
            <a:r>
              <a:rPr lang="ru-RU" sz="1600"/>
              <a:t>Кто  учит детей? (……………..)</a:t>
            </a:r>
            <a:endParaRPr sz="1600"/>
          </a:p>
          <a:p>
            <a:pPr>
              <a:defRPr/>
            </a:pPr>
            <a:r>
              <a:rPr lang="ru-RU" sz="1600" b="1" i="1"/>
              <a:t>«Отгадай слово».</a:t>
            </a:r>
            <a:r>
              <a:rPr lang="ru-RU" sz="1600" b="1"/>
              <a:t> </a:t>
            </a:r>
            <a:r>
              <a:rPr lang="ru-RU" sz="1600"/>
              <a:t>Отгадай  слово по его  определениям:</a:t>
            </a:r>
            <a:endParaRPr sz="1600"/>
          </a:p>
          <a:p>
            <a:pPr>
              <a:defRPr/>
            </a:pPr>
            <a:r>
              <a:rPr lang="ru-RU" sz="1600"/>
              <a:t>1.Белый, чёрный, свежий, чёрствый, румяный  (хлеб)</a:t>
            </a:r>
            <a:endParaRPr sz="1600"/>
          </a:p>
          <a:p>
            <a:pPr>
              <a:defRPr/>
            </a:pPr>
            <a:r>
              <a:rPr lang="ru-RU" sz="1600"/>
              <a:t>2.Воздушный, ёлочный, земной, большой, блестящий   (шар)</a:t>
            </a:r>
            <a:endParaRPr sz="1600"/>
          </a:p>
          <a:p>
            <a:pPr>
              <a:defRPr/>
            </a:pPr>
            <a:r>
              <a:rPr lang="ru-RU" sz="1600"/>
              <a:t>3.Солнечные, настенные, песочные, электронные  (часы)</a:t>
            </a:r>
            <a:endParaRPr sz="1600"/>
          </a:p>
          <a:p>
            <a:pPr>
              <a:defRPr/>
            </a:pPr>
            <a:r>
              <a:rPr lang="ru-RU" sz="1600"/>
              <a:t>4. Белая, серая, летучая,  компьютерная (мышь)</a:t>
            </a:r>
            <a:endParaRPr sz="1600"/>
          </a:p>
          <a:p>
            <a:pPr>
              <a:defRPr/>
            </a:pPr>
            <a:r>
              <a:rPr lang="ru-RU" sz="1600"/>
              <a:t>5.Шоколадное, сливочное, подсолнечное, топлёное (масло)</a:t>
            </a:r>
            <a:endParaRPr sz="1600"/>
          </a:p>
          <a:p>
            <a:pPr>
              <a:defRPr/>
            </a:pPr>
            <a:endParaRPr sz="1600"/>
          </a:p>
          <a:p>
            <a:pPr>
              <a:defRPr/>
            </a:pPr>
            <a:r>
              <a:rPr lang="ru-RU" sz="1600" b="1" i="1"/>
              <a:t>«Одним словом»</a:t>
            </a:r>
            <a:r>
              <a:rPr lang="ru-RU" sz="1600" b="1"/>
              <a:t/>
            </a:r>
            <a:br>
              <a:rPr lang="ru-RU" sz="1600" b="1"/>
            </a:br>
            <a:r>
              <a:rPr lang="ru-RU" sz="1600" b="1"/>
              <a:t>Заменить  сочетания  слов  одним  словом:</a:t>
            </a:r>
            <a:endParaRPr sz="1600"/>
          </a:p>
          <a:p>
            <a:pPr>
              <a:defRPr/>
            </a:pPr>
            <a:r>
              <a:rPr lang="ru-RU" sz="1600"/>
              <a:t>Хищная  рыба с  острыми  зубами  (щука)</a:t>
            </a:r>
            <a:endParaRPr sz="1600"/>
          </a:p>
          <a:p>
            <a:pPr>
              <a:defRPr/>
            </a:pPr>
            <a:r>
              <a:rPr lang="ru-RU" sz="1600"/>
              <a:t>Прикрывать  глаза  от  солнца  (щуриться)</a:t>
            </a:r>
            <a:endParaRPr sz="1600"/>
          </a:p>
          <a:p>
            <a:pPr>
              <a:defRPr/>
            </a:pPr>
            <a:r>
              <a:rPr lang="ru-RU" sz="1600"/>
              <a:t>Сосуд  для  кипячения воды (чайник)</a:t>
            </a:r>
            <a:endParaRPr sz="1600"/>
          </a:p>
          <a:p>
            <a:pPr>
              <a:defRPr/>
            </a:pPr>
            <a:r>
              <a:rPr lang="ru-RU" sz="1600"/>
              <a:t>Животное с очень  длинной  шеей (жираф)</a:t>
            </a:r>
            <a:endParaRPr sz="1600"/>
          </a:p>
          <a:p>
            <a:pPr>
              <a:defRPr/>
            </a:pPr>
            <a:r>
              <a:rPr lang="ru-RU" sz="1600"/>
              <a:t> Шестьдесят  минут  (час).</a:t>
            </a:r>
            <a:endParaRPr sz="1600"/>
          </a:p>
          <a:p>
            <a:pPr>
              <a:defRPr/>
            </a:pPr>
            <a:r>
              <a:rPr lang="ru-RU" sz="1600"/>
              <a:t>Внутренняя  сторона  кисти  руки  (ладонь)</a:t>
            </a:r>
            <a:endParaRPr sz="1600"/>
          </a:p>
          <a:p>
            <a:pPr>
              <a:defRPr/>
            </a:pPr>
            <a:r>
              <a:rPr lang="ru-RU" sz="1600"/>
              <a:t>Изображение  человека  на  картине (портрет).</a:t>
            </a:r>
            <a:endParaRPr sz="1600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72307" y="692696"/>
            <a:ext cx="8376157" cy="5852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dirty="0">
                <a:latin typeface="Tibetan Machine Uni"/>
                <a:ea typeface="Tibetan Machine Uni"/>
                <a:cs typeface="Tibetan Machine Uni"/>
              </a:rPr>
              <a:t>Пример: ЗАКОНЧИ ПРЕДЛОЖЕНИЕ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r>
              <a:rPr lang="ru-RU" sz="2000" b="1" dirty="0">
                <a:latin typeface="Tibetan Machine Uni"/>
                <a:ea typeface="Tibetan Machine Uni"/>
                <a:cs typeface="Tibetan Machine Uni"/>
              </a:rPr>
              <a:t>Цель: </a:t>
            </a: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формировать умение </a:t>
            </a:r>
            <a:r>
              <a:rPr lang="ru-RU" sz="2000" b="1" dirty="0">
                <a:solidFill>
                  <a:srgbClr val="C00000"/>
                </a:solidFill>
                <a:latin typeface="Tibetan Machine Uni"/>
                <a:ea typeface="Tibetan Machine Uni"/>
                <a:cs typeface="Tibetan Machine Uni"/>
              </a:rPr>
              <a:t>подбирать родственные слова</a:t>
            </a: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, образованные от слова </a:t>
            </a:r>
            <a:r>
              <a:rPr lang="ru-RU" sz="2000" b="1" i="1" dirty="0">
                <a:latin typeface="Tibetan Machine Uni"/>
                <a:ea typeface="Tibetan Machine Uni"/>
                <a:cs typeface="Tibetan Machine Uni"/>
              </a:rPr>
              <a:t>гриб</a:t>
            </a: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, в соответствии со смыслом стихотворения.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r>
              <a:rPr lang="ru-RU" sz="2000" b="1" dirty="0">
                <a:latin typeface="Tibetan Machine Uni"/>
                <a:ea typeface="Tibetan Machine Uni"/>
                <a:cs typeface="Tibetan Machine Uni"/>
              </a:rPr>
              <a:t>Материал:</a:t>
            </a: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 текст стихотворения.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Как-то раннею порой вдруг полился дождь…</a:t>
            </a:r>
            <a:r>
              <a:rPr lang="ru-RU" sz="2000" i="1" dirty="0">
                <a:solidFill>
                  <a:srgbClr val="C00000"/>
                </a:solidFill>
                <a:latin typeface="Tibetan Machine Uni"/>
                <a:ea typeface="Tibetan Machine Uni"/>
                <a:cs typeface="Tibetan Machine Uni"/>
              </a:rPr>
              <a:t>гриб</a:t>
            </a:r>
            <a:r>
              <a:rPr lang="ru-RU" sz="2000" i="1" dirty="0">
                <a:latin typeface="Tibetan Machine Uni"/>
                <a:ea typeface="Tibetan Machine Uni"/>
                <a:cs typeface="Tibetan Machine Uni"/>
              </a:rPr>
              <a:t>ной.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И из дома в тот же миг в лес отправился … </a:t>
            </a:r>
            <a:r>
              <a:rPr lang="ru-RU" sz="2000" i="1" dirty="0">
                <a:solidFill>
                  <a:srgbClr val="C00000"/>
                </a:solidFill>
                <a:latin typeface="Tibetan Machine Uni"/>
                <a:ea typeface="Tibetan Machine Uni"/>
                <a:cs typeface="Tibetan Machine Uni"/>
              </a:rPr>
              <a:t>гриб</a:t>
            </a:r>
            <a:r>
              <a:rPr lang="ru-RU" sz="2000" i="1" dirty="0">
                <a:latin typeface="Tibetan Machine Uni"/>
                <a:ea typeface="Tibetan Machine Uni"/>
                <a:cs typeface="Tibetan Machine Uni"/>
              </a:rPr>
              <a:t>ник.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Чтобы принести улов, взял корзину для… </a:t>
            </a:r>
            <a:r>
              <a:rPr lang="ru-RU" sz="2000" i="1" dirty="0">
                <a:solidFill>
                  <a:srgbClr val="C00000"/>
                </a:solidFill>
                <a:latin typeface="Tibetan Machine Uni"/>
                <a:ea typeface="Tibetan Machine Uni"/>
                <a:cs typeface="Tibetan Machine Uni"/>
              </a:rPr>
              <a:t>гриб</a:t>
            </a:r>
            <a:r>
              <a:rPr lang="ru-RU" sz="2000" i="1" dirty="0">
                <a:latin typeface="Tibetan Machine Uni"/>
                <a:ea typeface="Tibetan Machine Uni"/>
                <a:cs typeface="Tibetan Machine Uni"/>
              </a:rPr>
              <a:t>ов.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Долго шёл он в глушь лесную - поляну там искал… </a:t>
            </a:r>
            <a:r>
              <a:rPr lang="ru-RU" sz="2000" i="1" dirty="0">
                <a:solidFill>
                  <a:srgbClr val="C00000"/>
                </a:solidFill>
                <a:latin typeface="Tibetan Machine Uni"/>
                <a:ea typeface="Tibetan Machine Uni"/>
                <a:cs typeface="Tibetan Machine Uni"/>
              </a:rPr>
              <a:t>гриб</a:t>
            </a:r>
            <a:r>
              <a:rPr lang="ru-RU" sz="2000" i="1" dirty="0">
                <a:latin typeface="Tibetan Machine Uni"/>
                <a:ea typeface="Tibetan Machine Uni"/>
                <a:cs typeface="Tibetan Machine Uni"/>
              </a:rPr>
              <a:t>ную.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Вдруг под ёлочкой на кочке видит маленький… </a:t>
            </a:r>
            <a:r>
              <a:rPr lang="ru-RU" sz="2000" i="1" dirty="0">
                <a:solidFill>
                  <a:srgbClr val="C00000"/>
                </a:solidFill>
                <a:latin typeface="Tibetan Machine Uni"/>
                <a:ea typeface="Tibetan Machine Uni"/>
                <a:cs typeface="Tibetan Machine Uni"/>
              </a:rPr>
              <a:t>гриб</a:t>
            </a:r>
            <a:r>
              <a:rPr lang="ru-RU" sz="2000" i="1" dirty="0">
                <a:latin typeface="Tibetan Machine Uni"/>
                <a:ea typeface="Tibetan Machine Uni"/>
                <a:cs typeface="Tibetan Machine Uni"/>
              </a:rPr>
              <a:t>очек.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И обрадовался вмиг наш удачливый… </a:t>
            </a:r>
            <a:r>
              <a:rPr lang="ru-RU" sz="2000" i="1" dirty="0">
                <a:solidFill>
                  <a:srgbClr val="C00000"/>
                </a:solidFill>
                <a:latin typeface="Tibetan Machine Uni"/>
                <a:ea typeface="Tibetan Machine Uni"/>
                <a:cs typeface="Tibetan Machine Uni"/>
              </a:rPr>
              <a:t>гриб</a:t>
            </a:r>
            <a:r>
              <a:rPr lang="ru-RU" sz="2000" i="1" dirty="0">
                <a:latin typeface="Tibetan Machine Uni"/>
                <a:ea typeface="Tibetan Machine Uni"/>
                <a:cs typeface="Tibetan Machine Uni"/>
              </a:rPr>
              <a:t>ник.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Как ему не веселиться, если здесь в земле… </a:t>
            </a:r>
            <a:r>
              <a:rPr lang="ru-RU" sz="2000" i="1" dirty="0">
                <a:solidFill>
                  <a:srgbClr val="C00000"/>
                </a:solidFill>
                <a:latin typeface="Tibetan Machine Uni"/>
                <a:ea typeface="Tibetan Machine Uni"/>
                <a:cs typeface="Tibetan Machine Uni"/>
              </a:rPr>
              <a:t>гриб</a:t>
            </a:r>
            <a:r>
              <a:rPr lang="ru-RU" sz="2000" i="1" dirty="0">
                <a:latin typeface="Tibetan Machine Uni"/>
                <a:ea typeface="Tibetan Machine Uni"/>
                <a:cs typeface="Tibetan Machine Uni"/>
              </a:rPr>
              <a:t>ница!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Стал заглядывать под ёлки, под берёзы и дубы,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Собирать в свою корзину все съедобные…</a:t>
            </a:r>
            <a:r>
              <a:rPr lang="ru-RU" sz="2000" i="1" dirty="0">
                <a:solidFill>
                  <a:srgbClr val="C00000"/>
                </a:solidFill>
                <a:latin typeface="Tibetan Machine Uni"/>
                <a:ea typeface="Tibetan Machine Uni"/>
                <a:cs typeface="Tibetan Machine Uni"/>
              </a:rPr>
              <a:t>гриб</a:t>
            </a:r>
            <a:r>
              <a:rPr lang="ru-RU" sz="2000" i="1" dirty="0">
                <a:latin typeface="Tibetan Machine Uni"/>
                <a:ea typeface="Tibetan Machine Uni"/>
                <a:cs typeface="Tibetan Machine Uni"/>
              </a:rPr>
              <a:t>ы.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А когда собрал их много, то отправился домой,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И мечтал он всю дорогу, как он сварит суп… </a:t>
            </a:r>
            <a:r>
              <a:rPr lang="ru-RU" sz="2000" i="1" dirty="0">
                <a:solidFill>
                  <a:srgbClr val="C00000"/>
                </a:solidFill>
                <a:latin typeface="Tibetan Machine Uni"/>
                <a:ea typeface="Tibetan Machine Uni"/>
                <a:cs typeface="Tibetan Machine Uni"/>
              </a:rPr>
              <a:t>гриб</a:t>
            </a:r>
            <a:r>
              <a:rPr lang="ru-RU" sz="2000" i="1" dirty="0">
                <a:latin typeface="Tibetan Machine Uni"/>
                <a:ea typeface="Tibetan Machine Uni"/>
                <a:cs typeface="Tibetan Machine Uni"/>
              </a:rPr>
              <a:t>ной.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Много он собрал грибов, и грибочков, и грибков,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r>
              <a:rPr lang="ru-RU" sz="2000" dirty="0">
                <a:latin typeface="Tibetan Machine Uni"/>
                <a:ea typeface="Tibetan Machine Uni"/>
                <a:cs typeface="Tibetan Machine Uni"/>
              </a:rPr>
              <a:t>А тому, кто долго ищет, попадётся и… </a:t>
            </a:r>
            <a:r>
              <a:rPr lang="ru-RU" sz="2000" i="1" dirty="0" err="1">
                <a:solidFill>
                  <a:srgbClr val="C00000"/>
                </a:solidFill>
                <a:latin typeface="Tibetan Machine Uni"/>
                <a:ea typeface="Tibetan Machine Uni"/>
                <a:cs typeface="Tibetan Machine Uni"/>
              </a:rPr>
              <a:t>гриб</a:t>
            </a:r>
            <a:r>
              <a:rPr lang="ru-RU" sz="2000" i="1" dirty="0" err="1">
                <a:latin typeface="Tibetan Machine Uni"/>
                <a:ea typeface="Tibetan Machine Uni"/>
                <a:cs typeface="Tibetan Machine Uni"/>
              </a:rPr>
              <a:t>ище</a:t>
            </a:r>
            <a:r>
              <a:rPr lang="ru-RU" sz="2000" i="1" dirty="0">
                <a:latin typeface="Tibetan Machine Uni"/>
                <a:ea typeface="Tibetan Machine Uni"/>
                <a:cs typeface="Tibetan Machine Uni"/>
              </a:rPr>
              <a:t>!</a:t>
            </a:r>
            <a:endParaRPr sz="2000" dirty="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/>
              <a:t>Проектная работа «Энциклопедия слова» 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 bwMode="auto">
          <a:xfrm>
            <a:off x="3851919" y="4581127"/>
            <a:ext cx="2160239" cy="112909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7030A0"/>
                </a:solidFill>
              </a:rPr>
              <a:t>антонимы</a:t>
            </a:r>
            <a:endParaRPr lang="ru-RU" sz="2000" b="1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5940151" y="728699"/>
            <a:ext cx="2520279" cy="80158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7030A0"/>
                </a:solidFill>
              </a:rPr>
              <a:t>синонимы</a:t>
            </a:r>
            <a:endParaRPr lang="ru-RU" sz="2000" b="1">
              <a:solidFill>
                <a:srgbClr val="7030A0"/>
              </a:solidFill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3995936" y="2564904"/>
            <a:ext cx="1440160" cy="72008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rgbClr val="7030A0"/>
                </a:solidFill>
              </a:rPr>
              <a:t>слово</a:t>
            </a:r>
          </a:p>
        </p:txBody>
      </p:sp>
      <p:sp>
        <p:nvSpPr>
          <p:cNvPr id="7" name="Овал 6"/>
          <p:cNvSpPr/>
          <p:nvPr/>
        </p:nvSpPr>
        <p:spPr bwMode="auto">
          <a:xfrm>
            <a:off x="5940151" y="3140967"/>
            <a:ext cx="2823822" cy="151216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7030A0"/>
                </a:solidFill>
              </a:rPr>
              <a:t>в русских пословицах и пословицах народов мира</a:t>
            </a:r>
            <a:endParaRPr sz="1800" b="1">
              <a:solidFill>
                <a:srgbClr val="7030A0"/>
              </a:solidFill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3148286" y="404663"/>
            <a:ext cx="2647848" cy="93610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7030A0"/>
                </a:solidFill>
              </a:rPr>
              <a:t>лексическое значение</a:t>
            </a:r>
            <a:endParaRPr sz="1800" b="1">
              <a:solidFill>
                <a:srgbClr val="7030A0"/>
              </a:solidFill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334270" y="664677"/>
            <a:ext cx="2304255" cy="79208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prstClr val="black"/>
                </a:solidFill>
              </a:rPr>
              <a:t>этимология слова</a:t>
            </a:r>
            <a:endParaRPr lang="ru-RU" sz="2000" b="1">
              <a:solidFill>
                <a:srgbClr val="7030A0"/>
              </a:solidFill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144015" y="1822511"/>
            <a:ext cx="3563888" cy="249289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7030A0"/>
                </a:solidFill>
                <a:latin typeface="Tibetan Machine Uni"/>
                <a:ea typeface="Tibetan Machine Uni"/>
                <a:cs typeface="Tibetan Machine Uni"/>
              </a:rPr>
              <a:t>картин художников и в иллюстрациях и рисунках учащихся, в детском речевом творчестве.</a:t>
            </a:r>
            <a:endParaRPr sz="1800" b="1">
              <a:solidFill>
                <a:srgbClr val="7030A0"/>
              </a:solidFill>
              <a:latin typeface="Tibetan Machine Uni"/>
              <a:ea typeface="Tibetan Machine Uni"/>
              <a:cs typeface="Tibetan Machine Uni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5904147" y="1988839"/>
            <a:ext cx="2669326" cy="72007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7030A0"/>
                </a:solidFill>
              </a:rPr>
              <a:t>родственные слова</a:t>
            </a:r>
            <a:endParaRPr lang="ru-RU" sz="2000" b="1">
              <a:solidFill>
                <a:srgbClr val="7030A0"/>
              </a:solidFill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5875899" y="5517231"/>
            <a:ext cx="2697575" cy="124551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7030A0"/>
                </a:solidFill>
              </a:rPr>
              <a:t>в афоризмах и крылатых выражениях,</a:t>
            </a:r>
            <a:endParaRPr lang="ru-RU" sz="2000" b="1">
              <a:solidFill>
                <a:srgbClr val="7030A0"/>
              </a:solidFill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167538" y="4895824"/>
            <a:ext cx="3540364" cy="162879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7030A0"/>
                </a:solidFill>
              </a:rPr>
              <a:t>слова в названиях и текстах художественных произведений</a:t>
            </a:r>
            <a:endParaRPr sz="1800" b="1">
              <a:solidFill>
                <a:srgbClr val="7030A0"/>
              </a:solidFill>
            </a:endParaRPr>
          </a:p>
        </p:txBody>
      </p:sp>
      <p:cxnSp>
        <p:nvCxnSpPr>
          <p:cNvPr id="15" name="Прямая со стрелкой 14"/>
          <p:cNvCxnSpPr>
            <a:cxnSpLocks/>
            <a:stCxn id="6" idx="0"/>
          </p:cNvCxnSpPr>
          <p:nvPr/>
        </p:nvCxnSpPr>
        <p:spPr bwMode="auto">
          <a:xfrm rot="5400000" flipH="1" flipV="1">
            <a:off x="4896036" y="1376772"/>
            <a:ext cx="100811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/>
          </p:cNvCxnSpPr>
          <p:nvPr/>
        </p:nvCxnSpPr>
        <p:spPr bwMode="auto">
          <a:xfrm flipV="1">
            <a:off x="5292080" y="2636912"/>
            <a:ext cx="129614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</p:cNvCxnSpPr>
          <p:nvPr/>
        </p:nvCxnSpPr>
        <p:spPr bwMode="auto">
          <a:xfrm>
            <a:off x="5076056" y="3284984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cxnSpLocks/>
            <a:stCxn id="6" idx="4"/>
          </p:cNvCxnSpPr>
          <p:nvPr/>
        </p:nvCxnSpPr>
        <p:spPr bwMode="auto">
          <a:xfrm rot="16199998" flipH="1">
            <a:off x="4824028" y="3176971"/>
            <a:ext cx="2160240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</p:cNvCxnSpPr>
          <p:nvPr/>
        </p:nvCxnSpPr>
        <p:spPr bwMode="auto">
          <a:xfrm rot="16199998" flipH="1">
            <a:off x="3995936" y="3717032"/>
            <a:ext cx="115212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</p:cNvCxnSpPr>
          <p:nvPr/>
        </p:nvCxnSpPr>
        <p:spPr bwMode="auto">
          <a:xfrm rot="5400000">
            <a:off x="2627784" y="3501008"/>
            <a:ext cx="201622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</p:cNvCxnSpPr>
          <p:nvPr/>
        </p:nvCxnSpPr>
        <p:spPr bwMode="auto">
          <a:xfrm rot="10800000">
            <a:off x="3635896" y="2996952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  <a:stCxn id="6" idx="1"/>
            <a:endCxn id="9" idx="5"/>
          </p:cNvCxnSpPr>
          <p:nvPr/>
        </p:nvCxnSpPr>
        <p:spPr bwMode="auto">
          <a:xfrm rot="16199969" flipV="1">
            <a:off x="2589164" y="1052679"/>
            <a:ext cx="1329589" cy="1905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/>
          </p:cNvCxnSpPr>
          <p:nvPr/>
        </p:nvCxnSpPr>
        <p:spPr bwMode="auto">
          <a:xfrm rot="16199998" flipV="1">
            <a:off x="3959932" y="1952836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eduneo.ru/wp-content/uploads/2019/11/%D0%B3%D0%BE%D1%80%D0%BA%D0%B0.png"/>
          <p:cNvPicPr/>
          <p:nvPr/>
        </p:nvPicPr>
        <p:blipFill>
          <a:blip r:embed="rId2"/>
          <a:stretch/>
        </p:blipFill>
        <p:spPr bwMode="auto">
          <a:xfrm>
            <a:off x="258149" y="123824"/>
            <a:ext cx="8001934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315299" y="3324223"/>
            <a:ext cx="8258769" cy="201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800" b="1"/>
              <a:t>«Скажи одним словом» Цель:</a:t>
            </a:r>
            <a:r>
              <a:rPr lang="ru-RU" sz="1800"/>
              <a:t> упражнять в образовании сложных прилагательных..</a:t>
            </a:r>
            <a:endParaRPr sz="1800"/>
          </a:p>
          <a:p>
            <a:pPr>
              <a:defRPr/>
            </a:pPr>
            <a:r>
              <a:rPr lang="ru-RU" sz="1800"/>
              <a:t>У сороки белые бока, поэтому ее называют … (белобокая).</a:t>
            </a:r>
            <a:endParaRPr sz="1800"/>
          </a:p>
          <a:p>
            <a:pPr>
              <a:defRPr/>
            </a:pPr>
            <a:r>
              <a:rPr lang="ru-RU" sz="1800"/>
              <a:t>У синицы желтая грудь,  поэтому ее называют … (желтогрудая).</a:t>
            </a:r>
            <a:endParaRPr sz="1800"/>
          </a:p>
          <a:p>
            <a:pPr>
              <a:defRPr/>
            </a:pPr>
            <a:r>
              <a:rPr lang="ru-RU" sz="1800"/>
              <a:t>У снегиря красная грудь, поэтому его называют … (…).</a:t>
            </a:r>
            <a:endParaRPr sz="1800"/>
          </a:p>
          <a:p>
            <a:pPr>
              <a:defRPr/>
            </a:pPr>
            <a:r>
              <a:rPr lang="ru-RU" sz="1800"/>
              <a:t>У дятла красная голова, поэтому его называют … (…).</a:t>
            </a:r>
            <a:endParaRPr sz="1800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51520" y="44624"/>
            <a:ext cx="66612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i="1" dirty="0"/>
              <a:t>«Кому что нужно для работы?»</a:t>
            </a:r>
            <a:endParaRPr lang="ru-RU" sz="2400" dirty="0"/>
          </a:p>
          <a:p>
            <a:pPr>
              <a:defRPr/>
            </a:pPr>
            <a:r>
              <a:rPr lang="ru-RU" sz="2400" dirty="0"/>
              <a:t>Парикмахеру – ножницы, расчёска, фен, бигуди……</a:t>
            </a:r>
            <a:endParaRPr dirty="0"/>
          </a:p>
          <a:p>
            <a:pPr>
              <a:defRPr/>
            </a:pPr>
            <a:r>
              <a:rPr lang="ru-RU" sz="2400" dirty="0"/>
              <a:t>Врачу – лекарство ,белый халат, градусник………</a:t>
            </a:r>
            <a:endParaRPr dirty="0"/>
          </a:p>
          <a:p>
            <a:pPr>
              <a:defRPr/>
            </a:pPr>
            <a:r>
              <a:rPr lang="ru-RU" sz="2400" dirty="0"/>
              <a:t>Художнику –</a:t>
            </a:r>
            <a:endParaRPr dirty="0"/>
          </a:p>
          <a:p>
            <a:pPr>
              <a:defRPr/>
            </a:pPr>
            <a:r>
              <a:rPr lang="ru-RU" sz="2400" dirty="0"/>
              <a:t>Учителю –</a:t>
            </a:r>
            <a:endParaRPr dirty="0"/>
          </a:p>
          <a:p>
            <a:pPr>
              <a:defRPr/>
            </a:pPr>
            <a:r>
              <a:rPr lang="ru-RU" sz="2400" dirty="0"/>
              <a:t>Портному –</a:t>
            </a:r>
            <a:endParaRPr dirty="0"/>
          </a:p>
          <a:p>
            <a:pPr>
              <a:defRPr/>
            </a:pPr>
            <a:r>
              <a:rPr lang="ru-RU" sz="2400" dirty="0"/>
              <a:t>Продавцу –</a:t>
            </a:r>
            <a:endParaRPr dirty="0"/>
          </a:p>
          <a:p>
            <a:pPr>
              <a:defRPr/>
            </a:pPr>
            <a:endParaRPr lang="ru-RU" dirty="0"/>
          </a:p>
        </p:txBody>
      </p:sp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51720" y="1556792"/>
            <a:ext cx="6780246" cy="5085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51520" y="260648"/>
            <a:ext cx="831743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600" b="1" dirty="0"/>
              <a:t>Предлагается заменить данные словосочетания типа «существительное+ существительное» на другое типа «</a:t>
            </a:r>
            <a:r>
              <a:rPr lang="ru-RU" sz="2600" b="1" dirty="0" err="1"/>
              <a:t>прилагательное+существительное</a:t>
            </a:r>
            <a:r>
              <a:rPr lang="ru-RU" sz="2600" b="1" dirty="0"/>
              <a:t> так, чтобы одно из слов включало сочетание «</a:t>
            </a:r>
            <a:r>
              <a:rPr lang="ru-RU" sz="2600" b="1" dirty="0" err="1"/>
              <a:t>чн</a:t>
            </a:r>
            <a:r>
              <a:rPr lang="ru-RU" sz="2600" b="1" dirty="0"/>
              <a:t>»:</a:t>
            </a:r>
            <a:endParaRPr lang="ru-RU" sz="2600" dirty="0"/>
          </a:p>
          <a:p>
            <a:pPr>
              <a:defRPr/>
            </a:pPr>
            <a:r>
              <a:rPr lang="ru-RU" sz="2600" dirty="0"/>
              <a:t>Герой сказки – сказочный герой</a:t>
            </a:r>
            <a:endParaRPr dirty="0"/>
          </a:p>
          <a:p>
            <a:pPr>
              <a:defRPr/>
            </a:pPr>
            <a:r>
              <a:rPr lang="ru-RU" sz="2600" dirty="0"/>
              <a:t>Сок яблока – яблочный сок</a:t>
            </a:r>
            <a:endParaRPr dirty="0"/>
          </a:p>
          <a:p>
            <a:pPr>
              <a:defRPr/>
            </a:pPr>
            <a:r>
              <a:rPr lang="ru-RU" sz="2600" dirty="0"/>
              <a:t>Суп из молока – молочный суп</a:t>
            </a:r>
            <a:endParaRPr dirty="0"/>
          </a:p>
          <a:p>
            <a:pPr>
              <a:defRPr/>
            </a:pPr>
            <a:r>
              <a:rPr lang="ru-RU" sz="2600" dirty="0"/>
              <a:t>Варенье из клубники – клубничное  варенье</a:t>
            </a:r>
            <a:endParaRPr dirty="0"/>
          </a:p>
          <a:p>
            <a:pPr>
              <a:defRPr/>
            </a:pPr>
            <a:r>
              <a:rPr lang="ru-RU" sz="2600" dirty="0"/>
              <a:t>Каша из гречки –гречневая каша</a:t>
            </a:r>
            <a:endParaRPr dirty="0"/>
          </a:p>
          <a:p>
            <a:pPr>
              <a:defRPr/>
            </a:pPr>
            <a:r>
              <a:rPr lang="ru-RU" sz="2600" dirty="0"/>
              <a:t>Вода из реки – речная вода</a:t>
            </a:r>
            <a:endParaRPr dirty="0"/>
          </a:p>
          <a:p>
            <a:pPr>
              <a:defRPr/>
            </a:pPr>
            <a:r>
              <a:rPr lang="ru-RU" sz="2600" dirty="0"/>
              <a:t>Скважина в замке – замочная скважина</a:t>
            </a:r>
            <a:endParaRPr dirty="0"/>
          </a:p>
          <a:p>
            <a:pPr>
              <a:defRPr/>
            </a:pPr>
            <a:r>
              <a:rPr lang="ru-RU" sz="2600" dirty="0"/>
              <a:t>Мука из пшеницы – пшеничная мука.</a:t>
            </a:r>
            <a:br>
              <a:rPr lang="ru-RU" sz="2600" dirty="0"/>
            </a:br>
            <a:r>
              <a:rPr lang="ru-RU" sz="2600" dirty="0"/>
              <a:t>  ( подготовка к ОГЭ)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2"/>
          <a:srcRect t="8000" r="3537" b="13250"/>
          <a:stretch/>
        </p:blipFill>
        <p:spPr bwMode="auto">
          <a:xfrm>
            <a:off x="-1" y="0"/>
            <a:ext cx="6306015" cy="3861048"/>
          </a:xfrm>
          <a:prstGeom prst="rect">
            <a:avLst/>
          </a:prstGeom>
        </p:spPr>
      </p:pic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03916" y="3140968"/>
            <a:ext cx="4956042" cy="3717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0" y="4365104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/>
              <a:t>Дидактическая </a:t>
            </a:r>
            <a:endParaRPr/>
          </a:p>
          <a:p>
            <a:pPr algn="ctr">
              <a:defRPr/>
            </a:pPr>
            <a:r>
              <a:rPr lang="ru-RU" sz="2800"/>
              <a:t>игра</a:t>
            </a:r>
            <a:endParaRPr/>
          </a:p>
          <a:p>
            <a:pPr algn="ctr">
              <a:defRPr/>
            </a:pPr>
            <a:r>
              <a:rPr lang="ru-RU" sz="2800"/>
              <a:t> «Антонимы».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399584" y="620688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/>
              <a:t>Дидактическая </a:t>
            </a:r>
            <a:endParaRPr/>
          </a:p>
          <a:p>
            <a:pPr algn="ctr">
              <a:defRPr/>
            </a:pPr>
            <a:r>
              <a:rPr lang="ru-RU" sz="2800"/>
              <a:t>игра</a:t>
            </a:r>
            <a:endParaRPr/>
          </a:p>
          <a:p>
            <a:pPr algn="ctr">
              <a:defRPr/>
            </a:pPr>
            <a:r>
              <a:rPr lang="ru-RU" sz="2800"/>
              <a:t> «Что из чего».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79512" y="0"/>
            <a:ext cx="8496944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/>
              <a:t>Учитель зачитывает  слова, относящиеся  к той или иной профессии, а учащиеся называют «лишнее».</a:t>
            </a:r>
            <a:endParaRPr lang="ru-RU" sz="2400"/>
          </a:p>
          <a:p>
            <a:pPr>
              <a:defRPr/>
            </a:pPr>
            <a:r>
              <a:rPr lang="ru-RU" sz="2400"/>
              <a:t>К профессии  художника: палитра, акварель, негатив, гуашь, кисть, краски)</a:t>
            </a:r>
            <a:br>
              <a:rPr lang="ru-RU" sz="2400"/>
            </a:br>
            <a:r>
              <a:rPr lang="ru-RU" sz="2400"/>
              <a:t>К профессии  врача : халат,лекарство,рецепт,палитра, скальпель,пациент)</a:t>
            </a:r>
            <a:endParaRPr/>
          </a:p>
          <a:p>
            <a:pPr>
              <a:defRPr/>
            </a:pPr>
            <a:r>
              <a:rPr lang="ru-RU" sz="2400" b="1" i="1"/>
              <a:t>Выбери подходящее местоимение:</a:t>
            </a:r>
            <a:r>
              <a:rPr lang="ru-RU" sz="2400" b="1"/>
              <a:t/>
            </a:r>
            <a:br>
              <a:rPr lang="ru-RU" sz="2400" b="1"/>
            </a:br>
            <a:r>
              <a:rPr lang="ru-RU" sz="2400"/>
              <a:t>Это (мой,моя,моё) дом</a:t>
            </a:r>
            <a:br>
              <a:rPr lang="ru-RU" sz="2400"/>
            </a:br>
            <a:r>
              <a:rPr lang="ru-RU" sz="2400"/>
              <a:t>Это (мой,моя,моё) квартира</a:t>
            </a:r>
            <a:br>
              <a:rPr lang="ru-RU" sz="2400"/>
            </a:br>
            <a:r>
              <a:rPr lang="ru-RU" sz="2400"/>
              <a:t>Это (мой,моя,моё) чашка</a:t>
            </a:r>
            <a:br>
              <a:rPr lang="ru-RU" sz="2400"/>
            </a:br>
            <a:r>
              <a:rPr lang="ru-RU" sz="2400"/>
              <a:t>Это (мой,моя,моё) молоко</a:t>
            </a:r>
            <a:br>
              <a:rPr lang="ru-RU" sz="2400"/>
            </a:br>
            <a:r>
              <a:rPr lang="ru-RU" sz="2400"/>
              <a:t>Это (мой, моя,моё) обед</a:t>
            </a:r>
            <a:br>
              <a:rPr lang="ru-RU" sz="2400"/>
            </a:br>
            <a:r>
              <a:rPr lang="ru-RU" sz="2400"/>
              <a:t>Это (мой,моя,моё) собака</a:t>
            </a:r>
            <a:endParaRPr/>
          </a:p>
          <a:p>
            <a:pPr>
              <a:defRPr/>
            </a:pPr>
            <a:r>
              <a:rPr lang="ru-RU" sz="2400" b="1" i="1"/>
              <a:t>Впиши нужные глаголы:</a:t>
            </a:r>
            <a:endParaRPr lang="ru-RU" sz="2400"/>
          </a:p>
          <a:p>
            <a:pPr>
              <a:defRPr/>
            </a:pPr>
            <a:r>
              <a:rPr lang="ru-RU" sz="2400"/>
              <a:t>1) За весь день я не (……………..) ни одного задания.</a:t>
            </a:r>
            <a:br>
              <a:rPr lang="ru-RU" sz="2400"/>
            </a:br>
            <a:r>
              <a:rPr lang="ru-RU" sz="2400"/>
              <a:t>2) Весь день я  (……………..) одну задачу.</a:t>
            </a:r>
            <a:br>
              <a:rPr lang="ru-RU" sz="2400"/>
            </a:br>
            <a:r>
              <a:rPr lang="ru-RU" sz="2400"/>
              <a:t>3)За час я (……………..) весь город.</a:t>
            </a:r>
            <a:br>
              <a:rPr lang="ru-RU" sz="2400"/>
            </a:br>
            <a:r>
              <a:rPr lang="ru-RU" sz="2400"/>
              <a:t>4) До дома я (……………) целый час.</a:t>
            </a:r>
            <a:endParaRPr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339752" y="764704"/>
            <a:ext cx="403244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Обучающиеся-мигранты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88024" y="3234096"/>
            <a:ext cx="2736304" cy="2139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обучающиеся-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инофоны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71600" y="3234096"/>
            <a:ext cx="2736304" cy="2139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обучающиеся-билингвы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134988" y="2420888"/>
            <a:ext cx="1224136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4"/>
          </p:cNvCxnSpPr>
          <p:nvPr/>
        </p:nvCxnSpPr>
        <p:spPr>
          <a:xfrm>
            <a:off x="4355976" y="2420888"/>
            <a:ext cx="1584176" cy="813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7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2"/>
          <a:srcRect t="11769"/>
          <a:stretch/>
        </p:blipFill>
        <p:spPr bwMode="auto">
          <a:xfrm>
            <a:off x="4270482" y="-1"/>
            <a:ext cx="4873518" cy="5733256"/>
          </a:xfrm>
          <a:prstGeom prst="rect">
            <a:avLst/>
          </a:prstGeom>
        </p:spPr>
      </p:pic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6199998">
            <a:off x="-716656" y="716655"/>
            <a:ext cx="5733256" cy="42999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0" y="0"/>
            <a:ext cx="4365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400" b="1" cap="none" spc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Работа с союзами А, И , НО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95536" y="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i="1" u="sng"/>
              <a:t>Работа с текстом-описанием</a:t>
            </a:r>
            <a:endParaRPr lang="ru-RU" sz="2800"/>
          </a:p>
        </p:txBody>
      </p:sp>
      <p:sp>
        <p:nvSpPr>
          <p:cNvPr id="3" name="TextBox 2"/>
          <p:cNvSpPr txBox="1"/>
          <p:nvPr/>
        </p:nvSpPr>
        <p:spPr bwMode="auto">
          <a:xfrm>
            <a:off x="395536" y="523220"/>
            <a:ext cx="831743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u="sng" dirty="0"/>
              <a:t>Задания:</a:t>
            </a:r>
            <a:endParaRPr lang="ru-RU" sz="2800" dirty="0"/>
          </a:p>
          <a:p>
            <a:pPr>
              <a:defRPr/>
            </a:pPr>
            <a:r>
              <a:rPr lang="ru-RU" sz="2800" dirty="0"/>
              <a:t>1.Прочитать текст. Все ли слова понятны?</a:t>
            </a:r>
            <a:endParaRPr dirty="0"/>
          </a:p>
          <a:p>
            <a:pPr>
              <a:defRPr/>
            </a:pPr>
            <a:r>
              <a:rPr lang="ru-RU" sz="2800" dirty="0"/>
              <a:t>2.Ответить на вопросы:</a:t>
            </a:r>
            <a:endParaRPr dirty="0"/>
          </a:p>
          <a:p>
            <a:pPr>
              <a:defRPr/>
            </a:pPr>
            <a:r>
              <a:rPr lang="ru-RU" sz="2800" dirty="0"/>
              <a:t>— о каком времени года идет речь?</a:t>
            </a:r>
            <a:endParaRPr dirty="0"/>
          </a:p>
          <a:p>
            <a:pPr>
              <a:defRPr/>
            </a:pPr>
            <a:r>
              <a:rPr lang="ru-RU" sz="2800" dirty="0"/>
              <a:t>— какие признаки весны названы?</a:t>
            </a:r>
            <a:endParaRPr dirty="0"/>
          </a:p>
          <a:p>
            <a:pPr>
              <a:defRPr/>
            </a:pPr>
            <a:r>
              <a:rPr lang="ru-RU" sz="2800" dirty="0"/>
              <a:t>— почему текст назван “Ранняя весна”?</a:t>
            </a:r>
            <a:endParaRPr dirty="0"/>
          </a:p>
          <a:p>
            <a:pPr>
              <a:defRPr/>
            </a:pPr>
            <a:r>
              <a:rPr lang="ru-RU" sz="2800" dirty="0"/>
              <a:t>— что меняется поздней весной?</a:t>
            </a:r>
            <a:endParaRPr dirty="0"/>
          </a:p>
          <a:p>
            <a:pPr>
              <a:defRPr/>
            </a:pPr>
            <a:r>
              <a:rPr lang="ru-RU" sz="2800" dirty="0"/>
              <a:t>— почему ранняя весна — счастливое время?</a:t>
            </a:r>
            <a:endParaRPr dirty="0"/>
          </a:p>
          <a:p>
            <a:pPr>
              <a:defRPr/>
            </a:pPr>
            <a:r>
              <a:rPr lang="ru-RU" sz="2800" dirty="0"/>
              <a:t>3. Перескажите текст.</a:t>
            </a:r>
            <a:endParaRPr dirty="0"/>
          </a:p>
          <a:p>
            <a:pPr>
              <a:defRPr/>
            </a:pPr>
            <a:r>
              <a:rPr lang="ru-RU" sz="2800" dirty="0"/>
              <a:t>4.Определите, какова главная мысль текста.</a:t>
            </a:r>
            <a:endParaRPr dirty="0"/>
          </a:p>
          <a:p>
            <a:pPr>
              <a:defRPr/>
            </a:pPr>
            <a:r>
              <a:rPr lang="ru-RU" sz="2800" dirty="0"/>
              <a:t>5.Составьте план.</a:t>
            </a:r>
            <a:endParaRPr dirty="0"/>
          </a:p>
          <a:p>
            <a:pPr>
              <a:defRPr/>
            </a:pPr>
            <a:r>
              <a:rPr lang="ru-RU" sz="2800" dirty="0"/>
              <a:t>6.Перескажите текст.</a:t>
            </a:r>
            <a:endParaRPr dirty="0"/>
          </a:p>
          <a:p>
            <a:pPr>
              <a:defRPr/>
            </a:pPr>
            <a:endParaRPr lang="ru-RU" sz="28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467544" y="404664"/>
            <a:ext cx="820891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</a:rPr>
              <a:t>Деление сплошного текста на отдельные предложения. Оно помогает </a:t>
            </a:r>
            <a:r>
              <a:rPr lang="ru-RU" sz="2800" dirty="0" smtClean="0">
                <a:solidFill>
                  <a:srgbClr val="C00000"/>
                </a:solidFill>
              </a:rPr>
              <a:t>обучающимся </a:t>
            </a:r>
            <a:r>
              <a:rPr lang="ru-RU" sz="2800" dirty="0">
                <a:solidFill>
                  <a:srgbClr val="C00000"/>
                </a:solidFill>
              </a:rPr>
              <a:t>находить границы предложения и в собственной речи.</a:t>
            </a:r>
            <a:endParaRPr sz="2800" dirty="0"/>
          </a:p>
          <a:p>
            <a:pPr lvl="0" algn="ctr">
              <a:defRPr/>
            </a:pPr>
            <a:r>
              <a:rPr lang="ru-RU" sz="2800" dirty="0">
                <a:solidFill>
                  <a:srgbClr val="C00000"/>
                </a:solidFill>
              </a:rPr>
              <a:t>Установите границы предложений в данном тексте. Поставьте нужный знак препинания. Запишите текст.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i="1" dirty="0"/>
              <a:t>Вечер</a:t>
            </a:r>
            <a:endParaRPr lang="ru-RU" sz="2800" dirty="0"/>
          </a:p>
          <a:p>
            <a:pPr>
              <a:defRPr/>
            </a:pPr>
            <a:r>
              <a:rPr lang="ru-RU" sz="2800" b="1" i="1" dirty="0"/>
              <a:t>Солнце село стало темнеть на западе разгоралась заря с криком пронеслись журавли пролетели на ночлег утки в озере заквакали лягушки затрещали ночные кузнечики. (По </a:t>
            </a:r>
            <a:r>
              <a:rPr lang="ru-RU" sz="2800" b="1" i="1" dirty="0" err="1"/>
              <a:t>К.Ушинскому</a:t>
            </a:r>
            <a:r>
              <a:rPr lang="ru-RU" sz="2800" b="1" i="1" dirty="0"/>
              <a:t>)</a:t>
            </a:r>
            <a:endParaRPr lang="ru-RU" sz="28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79512" y="188640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/>
              <a:buChar char="Ø"/>
              <a:defRPr/>
            </a:pPr>
            <a:r>
              <a:rPr lang="ru-RU" sz="2800" dirty="0">
                <a:solidFill>
                  <a:srgbClr val="C00000"/>
                </a:solidFill>
              </a:rPr>
              <a:t>Деление сплошного текста на абзацы.</a:t>
            </a:r>
            <a:endParaRPr sz="2800" dirty="0"/>
          </a:p>
          <a:p>
            <a:pPr>
              <a:buFont typeface="Wingdings"/>
              <a:buChar char="Ø"/>
              <a:defRPr/>
            </a:pPr>
            <a:r>
              <a:rPr lang="ru-RU" sz="2800" dirty="0">
                <a:solidFill>
                  <a:srgbClr val="C00000"/>
                </a:solidFill>
              </a:rPr>
              <a:t>Составление связного текста из данных абзацев.</a:t>
            </a:r>
            <a:endParaRPr sz="2800" dirty="0"/>
          </a:p>
          <a:p>
            <a:pPr lvl="0">
              <a:buFont typeface="Wingdings"/>
              <a:buChar char="Ø"/>
              <a:defRPr/>
            </a:pPr>
            <a:r>
              <a:rPr lang="ru-RU" sz="2800" dirty="0">
                <a:solidFill>
                  <a:srgbClr val="C00000"/>
                </a:solidFill>
              </a:rPr>
              <a:t>Составление связного текста из данных предложений.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51520" y="2132856"/>
            <a:ext cx="889248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i="1" u="sng" dirty="0"/>
              <a:t>Упражнение</a:t>
            </a:r>
            <a:r>
              <a:rPr lang="ru-RU" sz="2000" dirty="0"/>
              <a:t> . </a:t>
            </a:r>
            <a:r>
              <a:rPr lang="ru-RU" sz="2000" i="1" u="sng" dirty="0"/>
              <a:t>Составить связный текст из данных фраз. Запишите его.</a:t>
            </a:r>
            <a:endParaRPr lang="ru-RU" sz="2000" dirty="0"/>
          </a:p>
          <a:p>
            <a:pPr>
              <a:defRPr/>
            </a:pPr>
            <a:r>
              <a:rPr lang="ru-RU" sz="2000" i="1" dirty="0"/>
              <a:t>В это время погас свет, рухнул потолок.</a:t>
            </a:r>
            <a:endParaRPr lang="ru-RU" sz="2000" dirty="0"/>
          </a:p>
          <a:p>
            <a:pPr>
              <a:defRPr/>
            </a:pPr>
            <a:r>
              <a:rPr lang="ru-RU" sz="2000" i="1" dirty="0"/>
              <a:t>Отец сердито закричал на собаку.</a:t>
            </a:r>
            <a:endParaRPr lang="ru-RU" sz="2000" dirty="0"/>
          </a:p>
          <a:p>
            <a:pPr>
              <a:defRPr/>
            </a:pPr>
            <a:r>
              <a:rPr lang="ru-RU" sz="2000" i="1" dirty="0"/>
              <a:t>Родителей мальчика откопали и отвезли в больницу.</a:t>
            </a:r>
            <a:endParaRPr lang="ru-RU" sz="2000" dirty="0"/>
          </a:p>
          <a:p>
            <a:pPr>
              <a:defRPr/>
            </a:pPr>
            <a:r>
              <a:rPr lang="ru-RU" sz="2000" i="1" dirty="0"/>
              <a:t>Ночью вся семья проснулась от лая собаки.</a:t>
            </a:r>
            <a:endParaRPr lang="ru-RU" sz="2000" dirty="0"/>
          </a:p>
          <a:p>
            <a:pPr>
              <a:defRPr/>
            </a:pPr>
            <a:r>
              <a:rPr lang="ru-RU" sz="2000" i="1" dirty="0"/>
              <a:t>Но она схватила мальчика за край рубашки и выволокла его за порог.</a:t>
            </a:r>
            <a:endParaRPr lang="ru-RU" sz="2000" dirty="0"/>
          </a:p>
          <a:p>
            <a:pPr>
              <a:defRPr/>
            </a:pPr>
            <a:r>
              <a:rPr lang="ru-RU" sz="2000" i="1" dirty="0"/>
              <a:t>Отец мальчика бросился к ружью.</a:t>
            </a:r>
            <a:endParaRPr lang="ru-RU" sz="2000" dirty="0"/>
          </a:p>
          <a:p>
            <a:pPr>
              <a:defRPr/>
            </a:pPr>
            <a:r>
              <a:rPr lang="ru-RU" sz="2000" i="1" dirty="0"/>
              <a:t>Началось землетрясение.</a:t>
            </a:r>
            <a:endParaRPr lang="ru-RU" sz="2000" dirty="0"/>
          </a:p>
          <a:p>
            <a:pPr>
              <a:defRPr/>
            </a:pPr>
            <a:r>
              <a:rPr lang="ru-RU" sz="2000" i="1" dirty="0"/>
              <a:t>Собака сердито ворчала на чужих.</a:t>
            </a:r>
            <a:endParaRPr lang="ru-RU" sz="2000" dirty="0"/>
          </a:p>
          <a:p>
            <a:pPr>
              <a:defRPr/>
            </a:pPr>
            <a:r>
              <a:rPr lang="ru-RU" sz="2000" i="1" dirty="0"/>
              <a:t>Сейчас семья поселилась в новом доме.</a:t>
            </a:r>
            <a:endParaRPr lang="ru-RU" sz="2000" dirty="0"/>
          </a:p>
          <a:p>
            <a:pPr>
              <a:defRPr/>
            </a:pPr>
            <a:r>
              <a:rPr lang="ru-RU" sz="2000" i="1" dirty="0"/>
              <a:t>Она с визгом старалась стащить одеяло с мальчика.</a:t>
            </a:r>
            <a:endParaRPr lang="ru-RU" sz="2000" dirty="0"/>
          </a:p>
          <a:p>
            <a:pPr>
              <a:defRPr/>
            </a:pPr>
            <a:r>
              <a:rPr lang="ru-RU" sz="2000" i="1" dirty="0"/>
              <a:t>Собака живет в комнате сына.</a:t>
            </a:r>
            <a:endParaRPr lang="ru-RU" sz="2000" dirty="0"/>
          </a:p>
          <a:p>
            <a:pPr>
              <a:defRPr/>
            </a:pPr>
            <a:r>
              <a:rPr lang="ru-RU" sz="2000" i="1" dirty="0"/>
              <a:t>Утром спасательный отряд заметил мальчика.</a:t>
            </a:r>
            <a:endParaRPr lang="ru-RU" sz="20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467544" y="692696"/>
            <a:ext cx="81369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i="1" u="sng" dirty="0"/>
              <a:t>Упражнение .Составьте текст из деформированных предложений. Озаглавьте его и запишите.</a:t>
            </a:r>
            <a:endParaRPr lang="ru-RU" sz="3600" dirty="0"/>
          </a:p>
          <a:p>
            <a:pPr>
              <a:defRPr/>
            </a:pPr>
            <a:r>
              <a:rPr lang="ru-RU" sz="3600" i="1" dirty="0"/>
              <a:t>мягкие, стояли, дни, серые</a:t>
            </a:r>
            <a:endParaRPr lang="ru-RU" sz="3600" dirty="0"/>
          </a:p>
          <a:p>
            <a:pPr>
              <a:defRPr/>
            </a:pPr>
            <a:r>
              <a:rPr lang="ru-RU" sz="3600" i="1" dirty="0"/>
              <a:t>зима, снежком, завалила, легким, город</a:t>
            </a:r>
            <a:endParaRPr lang="ru-RU" sz="3600" dirty="0"/>
          </a:p>
          <a:p>
            <a:pPr>
              <a:defRPr/>
            </a:pPr>
            <a:r>
              <a:rPr lang="ru-RU" sz="3600" i="1" dirty="0"/>
              <a:t>деревья, все, снегу, стоят</a:t>
            </a:r>
            <a:endParaRPr lang="ru-RU" sz="3600" dirty="0"/>
          </a:p>
          <a:p>
            <a:pPr>
              <a:defRPr/>
            </a:pPr>
            <a:r>
              <a:rPr lang="ru-RU" sz="3600" i="1" dirty="0"/>
              <a:t>утром, к, расчистили, беседке, дорожку, мы, узкую</a:t>
            </a:r>
            <a:endParaRPr lang="ru-RU" sz="36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51520" y="332656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i="1" u="sng" dirty="0"/>
              <a:t>Упражнение .</a:t>
            </a:r>
            <a:r>
              <a:rPr lang="ru-RU" sz="2400" b="1" i="1" dirty="0"/>
              <a:t>Составление текста по опорным словам (словосочетаниям), составление рассказа по данному началу или по его концу - один из видов творческой работы. Предложения составляются с целью активизации слов и оборотов речи, с целью накопления своего рода речевых «заготовок», деталей для предстоящего рассказа или сочинения.</a:t>
            </a:r>
            <a:endParaRPr lang="ru-RU" sz="2400" dirty="0"/>
          </a:p>
          <a:p>
            <a:pPr>
              <a:defRPr/>
            </a:pPr>
            <a:r>
              <a:rPr lang="ru-RU" sz="2800" u="sng" dirty="0" smtClean="0"/>
              <a:t>Составьте </a:t>
            </a:r>
            <a:r>
              <a:rPr lang="ru-RU" sz="2800" u="sng" dirty="0"/>
              <a:t>по данным словам текст и запишите его.</a:t>
            </a:r>
            <a:endParaRPr lang="ru-RU" sz="2800" dirty="0"/>
          </a:p>
          <a:p>
            <a:pPr>
              <a:defRPr/>
            </a:pPr>
            <a:r>
              <a:rPr lang="ru-RU" sz="2800" i="1" dirty="0"/>
              <a:t>Поздняя осень</a:t>
            </a:r>
            <a:endParaRPr lang="ru-RU" sz="2800" dirty="0"/>
          </a:p>
          <a:p>
            <a:pPr>
              <a:defRPr/>
            </a:pPr>
            <a:r>
              <a:rPr lang="ru-RU" sz="2800" i="1" dirty="0"/>
              <a:t>Осенью, льет, деревья, холодный дождь, голые ветки, опавшие листья, воробьи, жалобное чириканье.</a:t>
            </a:r>
            <a:endParaRPr lang="ru-RU" sz="2800" dirty="0"/>
          </a:p>
          <a:p>
            <a:pPr>
              <a:defRPr/>
            </a:pP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51520" y="476672"/>
            <a:ext cx="8568952" cy="5328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i="1" u="sng" dirty="0"/>
              <a:t>Редактирование текста. Прочитайте текст. Замените повторяющиеся слова синонимами. Запишите текст.</a:t>
            </a:r>
            <a:endParaRPr lang="ru-RU" sz="3200" dirty="0"/>
          </a:p>
          <a:p>
            <a:pPr>
              <a:defRPr/>
            </a:pPr>
            <a:r>
              <a:rPr lang="ru-RU" sz="3200" i="1" dirty="0"/>
              <a:t>Самая умная из моих собак - это </a:t>
            </a:r>
            <a:r>
              <a:rPr lang="ru-RU" sz="3200" i="1" dirty="0" err="1"/>
              <a:t>Жулька</a:t>
            </a:r>
            <a:r>
              <a:rPr lang="ru-RU" sz="3200" i="1" dirty="0"/>
              <a:t>. </a:t>
            </a:r>
            <a:r>
              <a:rPr lang="ru-RU" sz="3200" i="1" dirty="0" err="1"/>
              <a:t>Жулька</a:t>
            </a:r>
            <a:r>
              <a:rPr lang="ru-RU" sz="3200" i="1" dirty="0"/>
              <a:t> всё ученье прошла, как будто её родители всему </a:t>
            </a:r>
            <a:r>
              <a:rPr lang="ru-RU" sz="3200" i="1" dirty="0" err="1"/>
              <a:t>Жульку</a:t>
            </a:r>
            <a:r>
              <a:rPr lang="ru-RU" sz="3200" i="1" dirty="0"/>
              <a:t> научили. </a:t>
            </a:r>
            <a:r>
              <a:rPr lang="ru-RU" sz="3200" i="1" dirty="0" err="1"/>
              <a:t>Жулька</a:t>
            </a:r>
            <a:r>
              <a:rPr lang="ru-RU" sz="3200" i="1" dirty="0"/>
              <a:t> играла со льдинкой. Вдруг </a:t>
            </a:r>
            <a:r>
              <a:rPr lang="ru-RU" sz="3200" i="1" dirty="0" err="1"/>
              <a:t>Жульке</a:t>
            </a:r>
            <a:r>
              <a:rPr lang="ru-RU" sz="3200" i="1" dirty="0"/>
              <a:t> что-то показалось и </a:t>
            </a:r>
            <a:r>
              <a:rPr lang="ru-RU" sz="3200" i="1" dirty="0" err="1"/>
              <a:t>Жулька</a:t>
            </a:r>
            <a:r>
              <a:rPr lang="ru-RU" sz="3200" i="1" dirty="0"/>
              <a:t> эту льдинку не подбросила, а лизнула. Так </a:t>
            </a:r>
            <a:r>
              <a:rPr lang="ru-RU" sz="3200" i="1" dirty="0" err="1"/>
              <a:t>Жулька</a:t>
            </a:r>
            <a:r>
              <a:rPr lang="ru-RU" sz="3200" i="1" dirty="0"/>
              <a:t> поняла, что вода бывает в жидком и твёрдом состоянии.</a:t>
            </a:r>
            <a:endParaRPr lang="ru-RU" sz="32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332656"/>
            <a:ext cx="83529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i="1" u="sng" dirty="0"/>
              <a:t>Дополните предложения подходящими по смыслу словами так, чтобы получился связной рассказ. Подберите к тексту название и запиши текст.</a:t>
            </a:r>
            <a:endParaRPr lang="ru-RU" sz="2800" dirty="0"/>
          </a:p>
          <a:p>
            <a:pPr>
              <a:defRPr/>
            </a:pPr>
            <a:r>
              <a:rPr lang="ru-RU" sz="2800" i="1" dirty="0"/>
              <a:t>Осень _______ лес. Цветы _________ и _________. Часто ________ дожди. Сердитый ветер __________ листья с деревьев. Он _________ их над лесом. Осень ___________ из ульев пчелы. Под высокой елью __________ ежик. __________ муравьи. В лесу _________ голоса птиц. Скоро ____________ зима. (43)</a:t>
            </a:r>
            <a:endParaRPr lang="ru-RU" sz="2800" dirty="0"/>
          </a:p>
          <a:p>
            <a:pPr>
              <a:defRPr/>
            </a:pPr>
            <a:r>
              <a:rPr lang="ru-RU" sz="2800" i="1" dirty="0"/>
              <a:t>Слова для справок: пришла, завяли, засохли, льют, срывает, кружит, не вылетают, укрылись, спрятался, смолкли, наступит.</a:t>
            </a:r>
            <a:endParaRPr lang="ru-RU" sz="2800" dirty="0"/>
          </a:p>
          <a:p>
            <a:pPr>
              <a:defRPr/>
            </a:pP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692696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u="sng" dirty="0"/>
              <a:t>Выберите подходящие по смыслу слова и запишите полученные предложения. Согласуйте выбранные слова с другими членами предложения.</a:t>
            </a:r>
            <a:endParaRPr lang="ru-RU" sz="2400" dirty="0"/>
          </a:p>
          <a:p>
            <a:pPr>
              <a:defRPr/>
            </a:pPr>
            <a:r>
              <a:rPr lang="ru-RU" sz="2400" i="1" dirty="0"/>
              <a:t>Этот (недостаток, порок, дефект) в детали можно (увидеть, выявить, определить, заметить, отметить) невооружённым (глазом, взглядом). Победителю конкурса (присуждена, присвоена, выдана, выделена) премия. В новом отеле (первоочередное, первостепенное, главное, ведущее, важнейшее) внимание обращают на (хорошее, прекрасное, безукоризненное, оптимальное, внимательное) обслуживание гостей. 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467544" y="332656"/>
            <a:ext cx="853244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i="1" u="sng" dirty="0"/>
              <a:t>Упражнения для развития диалогической речи.</a:t>
            </a:r>
            <a:endParaRPr lang="ru-RU" sz="1600" b="1" dirty="0"/>
          </a:p>
          <a:p>
            <a:pPr>
              <a:defRPr/>
            </a:pPr>
            <a:r>
              <a:rPr lang="ru-RU" sz="1600" dirty="0"/>
              <a:t>1.Продолжить диалог по первой реплике:</a:t>
            </a:r>
            <a:endParaRPr sz="1600" dirty="0"/>
          </a:p>
          <a:p>
            <a:pPr>
              <a:defRPr/>
            </a:pPr>
            <a:r>
              <a:rPr lang="ru-RU" sz="1600" dirty="0"/>
              <a:t>— Что ты любишь делать дома? — Где ты был вчера?</a:t>
            </a:r>
            <a:endParaRPr sz="1600" dirty="0"/>
          </a:p>
          <a:p>
            <a:pPr>
              <a:defRPr/>
            </a:pPr>
            <a:r>
              <a:rPr lang="ru-RU" sz="1600" dirty="0"/>
              <a:t>— .............................. — ........................</a:t>
            </a:r>
          </a:p>
          <a:p>
            <a:pPr>
              <a:defRPr/>
            </a:pPr>
            <a:r>
              <a:rPr lang="ru-RU" sz="1600" dirty="0"/>
              <a:t>— Я люблю рисовать. А ты? — Принеси мне книги.</a:t>
            </a:r>
            <a:endParaRPr sz="1600" dirty="0"/>
          </a:p>
          <a:p>
            <a:pPr>
              <a:defRPr/>
            </a:pPr>
            <a:r>
              <a:rPr lang="ru-RU" sz="1600" dirty="0"/>
              <a:t>— .............................. — .......................</a:t>
            </a:r>
          </a:p>
          <a:p>
            <a:pPr>
              <a:defRPr/>
            </a:pPr>
            <a:r>
              <a:rPr lang="ru-RU" sz="1600" dirty="0"/>
              <a:t>2.Подберите первую реплику диалога:</a:t>
            </a:r>
          </a:p>
          <a:p>
            <a:pPr>
              <a:defRPr/>
            </a:pPr>
            <a:r>
              <a:rPr lang="ru-RU" sz="1600" dirty="0"/>
              <a:t>— ......................... — ......................</a:t>
            </a:r>
            <a:endParaRPr sz="1600" dirty="0"/>
          </a:p>
          <a:p>
            <a:pPr>
              <a:defRPr/>
            </a:pPr>
            <a:r>
              <a:rPr lang="ru-RU" sz="1600" dirty="0"/>
              <a:t>— Моя семья большая. — Мой брат еще не учится.</a:t>
            </a:r>
            <a:endParaRPr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r>
              <a:rPr lang="ru-RU" sz="1600" dirty="0"/>
              <a:t>— ................... — ......................</a:t>
            </a:r>
            <a:endParaRPr sz="1600" dirty="0"/>
          </a:p>
          <a:p>
            <a:pPr>
              <a:defRPr/>
            </a:pPr>
            <a:r>
              <a:rPr lang="ru-RU" sz="1600" dirty="0"/>
              <a:t>— Хорошо, сделаю.</a:t>
            </a:r>
            <a:endParaRPr sz="1600" dirty="0"/>
          </a:p>
          <a:p>
            <a:pPr algn="ctr">
              <a:defRPr/>
            </a:pPr>
            <a:r>
              <a:rPr lang="ru-RU" sz="1600" b="1" u="sng" dirty="0">
                <a:solidFill>
                  <a:srgbClr val="C00000"/>
                </a:solidFill>
              </a:rPr>
              <a:t>Составьте диалог по описанию.</a:t>
            </a:r>
            <a:endParaRPr sz="1600" dirty="0"/>
          </a:p>
          <a:p>
            <a:pPr>
              <a:defRPr/>
            </a:pPr>
            <a:r>
              <a:rPr lang="ru-RU" sz="1600" dirty="0"/>
              <a:t>Вы заболели. К вам пришел врач. Он спрашивает, что с вами. Вы отвечаете. Врач говорит, что вам надо делать.</a:t>
            </a:r>
            <a:endParaRPr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r>
              <a:rPr lang="ru-RU" sz="1600" dirty="0"/>
              <a:t>Вы пошли в магазин. Продавец спрашивает, что вы хотите купить. Вы отвечаете.</a:t>
            </a:r>
            <a:endParaRPr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r>
              <a:rPr lang="ru-RU" sz="1600" dirty="0"/>
              <a:t>Вы встретились с другом, которого давно не видели. О чем вы будете с ним говорить?</a:t>
            </a:r>
            <a:endParaRPr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r>
              <a:rPr lang="ru-RU" sz="1600" dirty="0"/>
              <a:t>Вы едете в метро (автобусе), но не знаете, где нужно сделать пересадку. Вы спрашиваете об этом пассажира. Он отвечает вам.</a:t>
            </a:r>
            <a:endParaRPr sz="16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410548" y="188640"/>
            <a:ext cx="8039746" cy="505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betan Machine Uni"/>
                <a:ea typeface="Tibetan Machine Uni"/>
                <a:cs typeface="Tibetan Machine Uni"/>
              </a:rPr>
              <a:t>Проблемы, с которыми сталкиваются учителя.</a:t>
            </a:r>
            <a:endParaRPr sz="180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r>
              <a:rPr lang="ru-RU" sz="1800">
                <a:latin typeface="Tibetan Machine Uni"/>
                <a:ea typeface="Tibetan Machine Uni"/>
                <a:cs typeface="Tibetan Machine Uni"/>
              </a:rPr>
              <a:t>1)  Обучающиеся-инофоны, билингвы не говорят или плохо говорят на русском языке, а надо обучать их в одной группе (классе) с русскоязычными детьми.</a:t>
            </a:r>
            <a:endParaRPr sz="180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endParaRPr sz="180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r>
              <a:rPr lang="ru-RU" sz="1800">
                <a:latin typeface="Tibetan Machine Uni"/>
                <a:ea typeface="Tibetan Machine Uni"/>
                <a:cs typeface="Tibetan Machine Uni"/>
              </a:rPr>
              <a:t>2) Учащиеся–инофоны поступают в образовательную организацию без специальной подготовки.</a:t>
            </a:r>
            <a:endParaRPr sz="180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endParaRPr sz="180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r>
              <a:rPr lang="ru-RU" sz="1800">
                <a:latin typeface="Tibetan Machine Uni"/>
                <a:ea typeface="Tibetan Machine Uni"/>
                <a:cs typeface="Tibetan Machine Uni"/>
              </a:rPr>
              <a:t>3) Нет базовых программ обучения детей инофонов (билингвов) в русскоязычных школах, нет адаптированных методических пособий, учебников и др.</a:t>
            </a:r>
            <a:endParaRPr sz="180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r>
              <a:rPr lang="ru-RU" sz="1800">
                <a:latin typeface="Tibetan Machine Uni"/>
                <a:ea typeface="Tibetan Machine Uni"/>
                <a:cs typeface="Tibetan Machine Uni"/>
              </a:rPr>
              <a:t>4) Отсутствует методика работы с детьми – мигрантами. </a:t>
            </a:r>
            <a:endParaRPr sz="180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r>
              <a:rPr lang="ru-RU" sz="1800">
                <a:latin typeface="Tibetan Machine Uni"/>
                <a:ea typeface="Tibetan Machine Uni"/>
                <a:cs typeface="Tibetan Machine Uni"/>
              </a:rPr>
              <a:t>5)Отсутствие помощи родителей. </a:t>
            </a:r>
            <a:endParaRPr sz="180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r>
              <a:rPr lang="ru-RU" sz="1800">
                <a:latin typeface="Tibetan Machine Uni"/>
                <a:ea typeface="Tibetan Machine Uni"/>
                <a:cs typeface="Tibetan Machine Uni"/>
              </a:rPr>
              <a:t>6) Индивидуальный подход и индивидуальные задания на уроке – это норма обучения инофонов, но</a:t>
            </a:r>
            <a:r>
              <a:rPr lang="ru-RU" sz="2600"/>
              <a:t> </a:t>
            </a:r>
            <a:r>
              <a:rPr lang="ru-RU" sz="1800">
                <a:latin typeface="Tibetan Machine Uni"/>
                <a:ea typeface="Tibetan Machine Uni"/>
                <a:cs typeface="Tibetan Machine Uni"/>
              </a:rPr>
              <a:t>на экзамене все задания для детей одинаковы.</a:t>
            </a:r>
            <a:endParaRPr sz="1800">
              <a:latin typeface="Tibetan Machine Uni"/>
              <a:ea typeface="Tibetan Machine Uni"/>
              <a:cs typeface="Tibetan Machine Uni"/>
            </a:endParaRPr>
          </a:p>
          <a:p>
            <a:pPr>
              <a:defRPr/>
            </a:pPr>
            <a:r>
              <a:rPr lang="ru-RU" sz="2000"/>
              <a:t> </a:t>
            </a:r>
            <a:endParaRPr/>
          </a:p>
          <a:p>
            <a:pPr>
              <a:defRPr/>
            </a:pP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95536" y="620688"/>
            <a:ext cx="835292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7030A0"/>
                </a:solidFill>
              </a:rPr>
              <a:t>Составление монологического текста от 3 до 5 предложений.</a:t>
            </a:r>
            <a:endParaRPr sz="2400" dirty="0"/>
          </a:p>
          <a:p>
            <a:pPr>
              <a:defRPr/>
            </a:pPr>
            <a:r>
              <a:rPr lang="ru-RU" sz="2400" b="1" dirty="0"/>
              <a:t>Кто где живет.</a:t>
            </a:r>
            <a:endParaRPr sz="2400" dirty="0"/>
          </a:p>
          <a:p>
            <a:pPr>
              <a:defRPr/>
            </a:pPr>
            <a:r>
              <a:rPr lang="ru-RU" sz="2400" dirty="0"/>
              <a:t>Я живу в Москве. Москва — столица России. В городе много улиц, площадей, парков. Стоят большие дома. Горожане любят свой город.</a:t>
            </a:r>
            <a:endParaRPr sz="2400" dirty="0"/>
          </a:p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</a:rPr>
              <a:t>Составление монологического высказывания по личным впечатлениям.</a:t>
            </a:r>
          </a:p>
          <a:p>
            <a:pPr>
              <a:defRPr/>
            </a:pPr>
            <a:r>
              <a:rPr lang="ru-RU" sz="2400" b="1" dirty="0"/>
              <a:t>Сегодняшний день.</a:t>
            </a:r>
            <a:endParaRPr sz="2400" dirty="0"/>
          </a:p>
          <a:p>
            <a:pPr>
              <a:defRPr/>
            </a:pPr>
            <a:r>
              <a:rPr lang="ru-RU" sz="2400" dirty="0"/>
              <a:t>Опишите сегодняшний день. Какое сейчас время года? Какая стоит погода?</a:t>
            </a:r>
            <a:endParaRPr sz="2400" dirty="0"/>
          </a:p>
          <a:p>
            <a:pPr>
              <a:defRPr/>
            </a:pPr>
            <a:r>
              <a:rPr lang="ru-RU" sz="2400" dirty="0"/>
              <a:t>Как нужно одеваться?</a:t>
            </a:r>
            <a:endParaRPr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b="1" dirty="0"/>
              <a:t>Мой товарищ.</a:t>
            </a:r>
            <a:endParaRPr sz="2400" dirty="0"/>
          </a:p>
          <a:p>
            <a:pPr>
              <a:defRPr/>
            </a:pPr>
            <a:r>
              <a:rPr lang="ru-RU" sz="2400" dirty="0"/>
              <a:t>Есть ли у вас друг? Как его зовут? Опишите его. Чем он вам нравится?</a:t>
            </a:r>
            <a:endParaRPr sz="2400" dirty="0"/>
          </a:p>
          <a:p>
            <a:pPr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rgbClr val="7030A0"/>
              </a:solidFill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0" y="0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>
                <a:solidFill>
                  <a:srgbClr val="C00000"/>
                </a:solidFill>
                <a:latin typeface="Times New Roman"/>
                <a:cs typeface="Times New Roman"/>
              </a:rPr>
              <a:t>ИГРЫ С ПЕСОЧНЫМИ ЧАСАМИ </a:t>
            </a:r>
            <a:endParaRPr lang="en-US" sz="2800" b="1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2000">
                <a:latin typeface="Times New Roman"/>
                <a:cs typeface="Times New Roman"/>
              </a:rPr>
              <a:t>Цель: развитие умений строить и использовать сложные предложения.</a:t>
            </a:r>
            <a:endParaRPr lang="en-US" sz="2000"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2000">
                <a:latin typeface="Times New Roman"/>
                <a:cs typeface="Times New Roman"/>
              </a:rPr>
              <a:t>Придумайте рассказ на заданную тему и говорите, не останавливаясь, до тех пор, пока не пересыплется песок в часах.</a:t>
            </a:r>
            <a:endParaRPr/>
          </a:p>
        </p:txBody>
      </p:sp>
      <p:pic>
        <p:nvPicPr>
          <p:cNvPr id="4" name="Picture 3511"/>
          <p:cNvPicPr/>
          <p:nvPr/>
        </p:nvPicPr>
        <p:blipFill>
          <a:blip r:embed="rId2"/>
          <a:stretch/>
        </p:blipFill>
        <p:spPr bwMode="auto">
          <a:xfrm>
            <a:off x="6829559" y="0"/>
            <a:ext cx="2314441" cy="2348880"/>
          </a:xfrm>
          <a:prstGeom prst="rect">
            <a:avLst/>
          </a:prstGeom>
        </p:spPr>
      </p:pic>
      <p:pic>
        <p:nvPicPr>
          <p:cNvPr id="5" name="Рисунок 4" descr="17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-644649" y="2345457"/>
            <a:ext cx="5157192" cy="3867894"/>
          </a:xfrm>
          <a:prstGeom prst="rect">
            <a:avLst/>
          </a:prstGeom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4"/>
          <a:srcRect l="6688" t="17450" r="1962" b="18501"/>
          <a:stretch/>
        </p:blipFill>
        <p:spPr bwMode="auto">
          <a:xfrm>
            <a:off x="3743400" y="1700808"/>
            <a:ext cx="5400600" cy="2839971"/>
          </a:xfrm>
          <a:prstGeom prst="rect">
            <a:avLst/>
          </a:prstGeom>
        </p:spPr>
      </p:pic>
      <p:pic>
        <p:nvPicPr>
          <p:cNvPr id="7" name="Рисунок 6" descr="18.jp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10800000">
            <a:off x="4860031" y="4581128"/>
            <a:ext cx="3035830" cy="2276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051720" y="18864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</a:rPr>
              <a:t>Упражнения – помощники: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467544" y="476672"/>
            <a:ext cx="817341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b="1" dirty="0"/>
              <a:t>Упр. 1. Ответьте на вопросы, используя слова из скобок. Объясните употребление падежа прилагательного.</a:t>
            </a:r>
            <a:endParaRPr lang="ru-RU" sz="2200" dirty="0"/>
          </a:p>
          <a:p>
            <a:pPr>
              <a:defRPr/>
            </a:pPr>
            <a:r>
              <a:rPr lang="ru-RU" sz="2200" dirty="0"/>
              <a:t>Какая сегодня погода? Какая была вчера? Какая будет завтра? (ясная, солнечная, пасмурная, дождливая, ветреная).</a:t>
            </a:r>
            <a:endParaRPr dirty="0"/>
          </a:p>
          <a:p>
            <a:pPr>
              <a:defRPr/>
            </a:pPr>
            <a:r>
              <a:rPr lang="ru-RU" sz="2200" dirty="0"/>
              <a:t>Какой сегодня ветер? Какой был вчера? (сильный, слабый).</a:t>
            </a:r>
            <a:endParaRPr dirty="0"/>
          </a:p>
          <a:p>
            <a:pPr>
              <a:defRPr/>
            </a:pPr>
            <a:r>
              <a:rPr lang="ru-RU" sz="2200" dirty="0"/>
              <a:t>Какое лето было в прошлом году? А в этом? (жаркое, сухое, прохладное, сырое).</a:t>
            </a:r>
            <a:endParaRPr dirty="0"/>
          </a:p>
          <a:p>
            <a:pPr>
              <a:defRPr/>
            </a:pPr>
            <a:r>
              <a:rPr lang="ru-RU" sz="2200" b="1" dirty="0"/>
              <a:t>Упр. 2. Закончите предложения, употребляя прилагательные в нужном падеже. В случае затруднения пользуйтесь материалом для справок.</a:t>
            </a:r>
            <a:endParaRPr lang="ru-RU" sz="2200" dirty="0"/>
          </a:p>
          <a:p>
            <a:pPr>
              <a:defRPr/>
            </a:pPr>
            <a:r>
              <a:rPr lang="ru-RU" sz="2200" dirty="0"/>
              <a:t>Моего брата все очень любят. Там, где он, всегда смех и шутки. Он … .</a:t>
            </a:r>
            <a:endParaRPr dirty="0"/>
          </a:p>
          <a:p>
            <a:pPr>
              <a:defRPr/>
            </a:pPr>
            <a:r>
              <a:rPr lang="ru-RU" sz="2200" dirty="0"/>
              <a:t>Я люблю гулять по лесу с моим другом. Он видит удивительно интересные вещи, которых я не замечаю. Он очень … .</a:t>
            </a:r>
            <a:endParaRPr dirty="0"/>
          </a:p>
          <a:p>
            <a:pPr>
              <a:defRPr/>
            </a:pPr>
            <a:r>
              <a:rPr lang="ru-RU" sz="2200" b="1" i="1" dirty="0"/>
              <a:t>Материал для справок</a:t>
            </a:r>
            <a:r>
              <a:rPr lang="ru-RU" sz="2200" dirty="0"/>
              <a:t>: </a:t>
            </a:r>
            <a:r>
              <a:rPr lang="ru-RU" sz="2200" i="1" dirty="0"/>
              <a:t>очень способный, любознательный, рассеянный, наблюдательный, красивый, весёлый и остроумный, невнимательный.</a:t>
            </a:r>
            <a:endParaRPr lang="ru-RU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332656"/>
            <a:ext cx="8424936" cy="613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/>
              <a:t>Упр. 3. Расскажите о вашем знакомом, используя в качестве сказуемого полные прилагательные. В случае затруднения обращайтесь к материалу для справок.</a:t>
            </a:r>
            <a:endParaRPr lang="ru-RU" dirty="0"/>
          </a:p>
          <a:p>
            <a:pPr>
              <a:defRPr/>
            </a:pPr>
            <a:r>
              <a:rPr lang="ru-RU" dirty="0"/>
              <a:t>Какая у него внешность? (его портрет, лицо, фигура, походка).</a:t>
            </a:r>
            <a:endParaRPr dirty="0"/>
          </a:p>
          <a:p>
            <a:pPr>
              <a:defRPr/>
            </a:pPr>
            <a:r>
              <a:rPr lang="ru-RU" dirty="0"/>
              <a:t>(У него/ у неё … … волосы/глаза/ лицо)</a:t>
            </a:r>
            <a:endParaRPr dirty="0"/>
          </a:p>
          <a:p>
            <a:pPr>
              <a:defRPr/>
            </a:pPr>
            <a:r>
              <a:rPr lang="ru-RU" dirty="0"/>
              <a:t>Какие черты характера ему свойственны?</a:t>
            </a:r>
            <a:endParaRPr dirty="0"/>
          </a:p>
          <a:p>
            <a:pPr>
              <a:defRPr/>
            </a:pPr>
            <a:r>
              <a:rPr lang="ru-RU" dirty="0"/>
              <a:t>(Он/она … … … человек)</a:t>
            </a:r>
            <a:endParaRPr dirty="0"/>
          </a:p>
          <a:p>
            <a:pPr>
              <a:defRPr/>
            </a:pPr>
            <a:r>
              <a:rPr lang="ru-RU" dirty="0"/>
              <a:t>За что вы его (не) любите?</a:t>
            </a:r>
            <a:endParaRPr dirty="0"/>
          </a:p>
          <a:p>
            <a:pPr>
              <a:defRPr/>
            </a:pPr>
            <a:r>
              <a:rPr lang="ru-RU" dirty="0"/>
              <a:t>(Я (не) люблю его за … … .)</a:t>
            </a:r>
            <a:endParaRPr dirty="0"/>
          </a:p>
          <a:p>
            <a:pPr>
              <a:defRPr/>
            </a:pPr>
            <a:r>
              <a:rPr lang="ru-RU" i="1" dirty="0"/>
              <a:t>Материалы для справок:</a:t>
            </a:r>
            <a:endParaRPr lang="ru-RU" dirty="0"/>
          </a:p>
          <a:p>
            <a:pPr>
              <a:defRPr/>
            </a:pPr>
            <a:r>
              <a:rPr lang="ru-RU" dirty="0"/>
              <a:t>– фигура: </a:t>
            </a:r>
            <a:r>
              <a:rPr lang="ru-RU" i="1" dirty="0"/>
              <a:t>стройный, крепкий, сильный, полный, худощавый;</a:t>
            </a:r>
            <a:endParaRPr lang="ru-RU" dirty="0"/>
          </a:p>
          <a:p>
            <a:pPr>
              <a:defRPr/>
            </a:pPr>
            <a:r>
              <a:rPr lang="ru-RU" dirty="0"/>
              <a:t>– лицо: </a:t>
            </a:r>
            <a:r>
              <a:rPr lang="ru-RU" i="1" dirty="0"/>
              <a:t>смуглое, бледное; широкое, круглое, продолговатое, худое, полное; открытое, спокойное, живое; правильные (неправильные) черты лица;</a:t>
            </a:r>
            <a:endParaRPr lang="ru-RU" dirty="0"/>
          </a:p>
          <a:p>
            <a:pPr>
              <a:defRPr/>
            </a:pPr>
            <a:r>
              <a:rPr lang="ru-RU" dirty="0"/>
              <a:t>– глаза: </a:t>
            </a:r>
            <a:r>
              <a:rPr lang="ru-RU" i="1" dirty="0"/>
              <a:t>живые, весёлые, серьёзные, задумчивые, добрые;</a:t>
            </a:r>
            <a:endParaRPr lang="ru-RU" dirty="0"/>
          </a:p>
          <a:p>
            <a:pPr>
              <a:defRPr/>
            </a:pPr>
            <a:r>
              <a:rPr lang="ru-RU" dirty="0"/>
              <a:t>– нос: </a:t>
            </a:r>
            <a:r>
              <a:rPr lang="ru-RU" i="1" dirty="0"/>
              <a:t>прямой, курносый, большой, небольшой;</a:t>
            </a:r>
            <a:endParaRPr lang="ru-RU" dirty="0"/>
          </a:p>
          <a:p>
            <a:pPr>
              <a:defRPr/>
            </a:pPr>
            <a:r>
              <a:rPr lang="ru-RU" dirty="0"/>
              <a:t>– волосы: </a:t>
            </a:r>
            <a:r>
              <a:rPr lang="ru-RU" i="1" dirty="0"/>
              <a:t>тёмные, светлые, русые, каштановые, рыжие; длинные, короткие, густые, редкие; прямые, кудрявые;</a:t>
            </a:r>
            <a:endParaRPr lang="ru-RU" dirty="0"/>
          </a:p>
          <a:p>
            <a:pPr>
              <a:defRPr/>
            </a:pPr>
            <a:r>
              <a:rPr lang="ru-RU" dirty="0"/>
              <a:t>– походка: </a:t>
            </a:r>
            <a:r>
              <a:rPr lang="ru-RU" i="1" dirty="0"/>
              <a:t>быстрая, лёгкая, тяжёлая, медлительная, стремительная;</a:t>
            </a:r>
            <a:endParaRPr lang="ru-RU" dirty="0"/>
          </a:p>
          <a:p>
            <a:pPr>
              <a:defRPr/>
            </a:pPr>
            <a:r>
              <a:rPr lang="ru-RU" dirty="0"/>
              <a:t>– черты характера: </a:t>
            </a:r>
            <a:r>
              <a:rPr lang="ru-RU" i="1" dirty="0"/>
              <a:t>спокойный, сдержанный, молчаливый, общительный, разговорчивый, беспокойный, деликатный, скромный, добродушный, отзывчивый, мягкий, сердечный, заботливый, замкнутый, прямой, упорный, жизнерадостный, трудолюбивый, решительный, твёрдый, волевой, слабый.</a:t>
            </a: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51520" y="476672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/>
              <a:t>Упр. 4. Вставьте в предложения прилагательные из скобок в нужном падеже. Объясните выбор падежа.</a:t>
            </a:r>
            <a:endParaRPr lang="ru-RU" dirty="0"/>
          </a:p>
          <a:p>
            <a:pPr>
              <a:defRPr/>
            </a:pPr>
            <a:r>
              <a:rPr lang="ru-RU" dirty="0"/>
              <a:t>1. Вопрос кажется … (лёгкий). 2. Учительница выглядела совсем … (юная). 3. Женя мне очень нравилась. Она была всегда … (веселый и приветливая). 4. Я чувствую себя перед вами … (виноватая). 5. Октябрь оказался … (холодный и дождливый).</a:t>
            </a:r>
            <a:endParaRPr dirty="0"/>
          </a:p>
          <a:p>
            <a:pPr>
              <a:defRPr/>
            </a:pPr>
            <a:r>
              <a:rPr lang="ru-RU" b="1" dirty="0"/>
              <a:t>Упр. 5 Сравните следующие конструкции, обратите внимание на падежную форму слов.</a:t>
            </a:r>
            <a:endParaRPr lang="ru-RU" dirty="0"/>
          </a:p>
          <a:p>
            <a:pPr>
              <a:defRPr/>
            </a:pPr>
            <a:r>
              <a:rPr lang="ru-RU" dirty="0"/>
              <a:t>1. У вас есть брат? – У меня нет брата.</a:t>
            </a:r>
            <a:endParaRPr dirty="0"/>
          </a:p>
          <a:p>
            <a:pPr>
              <a:defRPr/>
            </a:pPr>
            <a:r>
              <a:rPr lang="ru-RU" dirty="0"/>
              <a:t>2. У вас есть сестра? – У меня нет сестры.</a:t>
            </a:r>
            <a:endParaRPr dirty="0"/>
          </a:p>
          <a:p>
            <a:pPr>
              <a:defRPr/>
            </a:pPr>
            <a:r>
              <a:rPr lang="ru-RU" dirty="0"/>
              <a:t>3. У Ирины Николаевны есть дети? – Нет, у неё нет детей.</a:t>
            </a:r>
            <a:endParaRPr dirty="0"/>
          </a:p>
          <a:p>
            <a:pPr>
              <a:defRPr/>
            </a:pPr>
            <a:r>
              <a:rPr lang="ru-RU" dirty="0"/>
              <a:t>4. Сегодня у вас есть урок? – Нет, у нас нет урока.</a:t>
            </a:r>
            <a:endParaRPr dirty="0"/>
          </a:p>
          <a:p>
            <a:pPr>
              <a:defRPr/>
            </a:pPr>
            <a:r>
              <a:rPr lang="ru-RU" dirty="0"/>
              <a:t>5. Завтра у вас будет экзамен? – Нет, завтра у нас не будет экзамена.</a:t>
            </a:r>
            <a:endParaRPr dirty="0"/>
          </a:p>
          <a:p>
            <a:pPr>
              <a:defRPr/>
            </a:pPr>
            <a:r>
              <a:rPr lang="ru-RU" dirty="0"/>
              <a:t>6. Завтра у вас будет урок по русскому языку? – Нет, завтра у нас не будет урока по русскому языку.</a:t>
            </a:r>
            <a:endParaRPr dirty="0"/>
          </a:p>
          <a:p>
            <a:pPr>
              <a:defRPr/>
            </a:pPr>
            <a:r>
              <a:rPr lang="ru-RU" b="1" dirty="0"/>
              <a:t>Упр. 6. Укажите, какие предметы у вас есть в данный момент, а каких нет.</a:t>
            </a:r>
            <a:endParaRPr lang="ru-RU" dirty="0"/>
          </a:p>
          <a:p>
            <a:pPr>
              <a:defRPr/>
            </a:pPr>
            <a:r>
              <a:rPr lang="ru-RU" dirty="0"/>
              <a:t>Образец: </a:t>
            </a:r>
            <a:r>
              <a:rPr lang="ru-RU" i="1" dirty="0"/>
              <a:t>У меня есть учебник, но нет словаря.</a:t>
            </a:r>
            <a:endParaRPr lang="ru-RU" dirty="0"/>
          </a:p>
          <a:p>
            <a:pPr>
              <a:defRPr/>
            </a:pPr>
            <a:r>
              <a:rPr lang="ru-RU" dirty="0"/>
              <a:t>Карандаш, ручка, чистая тетрадь, новый учебник русского языка, записная книжка, интересные книги по литературе, русско-английский словарь.</a:t>
            </a:r>
            <a:endParaRPr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55576" y="260648"/>
            <a:ext cx="799288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 bwMode="auto">
          <a:xfrm>
            <a:off x="0" y="1755065"/>
            <a:ext cx="9144000" cy="510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4999"/>
              </a:lnSpc>
              <a:defRPr/>
            </a:pPr>
            <a:r>
              <a:rPr lang="ru-RU" sz="2200" b="1">
                <a:latin typeface="Times New Roman"/>
                <a:ea typeface="Times New Roman"/>
              </a:rPr>
              <a:t>Предлагаю:</a:t>
            </a:r>
            <a:endParaRPr/>
          </a:p>
          <a:p>
            <a:pPr marL="342900" lvl="0" indent="-342900">
              <a:lnSpc>
                <a:spcPct val="114999"/>
              </a:lnSpc>
              <a:buFont typeface="+mj-lt"/>
              <a:buAutoNum type="arabicPeriod"/>
              <a:defRPr/>
            </a:pPr>
            <a:r>
              <a:rPr lang="ru-RU" sz="2200" b="1">
                <a:latin typeface="Times New Roman"/>
                <a:ea typeface="Times New Roman"/>
              </a:rPr>
              <a:t>Следует провести коррекцию учебных планов с целью увеличения часов на изучение русского языка и литературы.</a:t>
            </a:r>
            <a:endParaRPr/>
          </a:p>
          <a:p>
            <a:pPr marL="342900" lvl="0" indent="-342900">
              <a:lnSpc>
                <a:spcPct val="114999"/>
              </a:lnSpc>
              <a:buFont typeface="+mj-lt"/>
              <a:buAutoNum type="arabicPeriod"/>
              <a:defRPr/>
            </a:pPr>
            <a:r>
              <a:rPr lang="ru-RU" sz="2200" b="1">
                <a:latin typeface="Times New Roman"/>
                <a:ea typeface="Times New Roman"/>
              </a:rPr>
              <a:t>Ввести должность педагога – дефектолога, учителя – словесника- дефектолога (или дополнительные оплачиваемые часы)  для индивидуальных занятий по русскому языку.</a:t>
            </a:r>
            <a:endParaRPr/>
          </a:p>
          <a:p>
            <a:pPr marL="342900" lvl="0" indent="-342900">
              <a:lnSpc>
                <a:spcPct val="114999"/>
              </a:lnSpc>
              <a:buFont typeface="+mj-lt"/>
              <a:buAutoNum type="arabicPeriod"/>
              <a:defRPr/>
            </a:pPr>
            <a:r>
              <a:rPr lang="ru-RU" sz="2200" b="1">
                <a:latin typeface="Times New Roman"/>
                <a:ea typeface="Times New Roman"/>
              </a:rPr>
              <a:t> Нужны учебники, методическая литература, содержащая вариативный учебный материал.</a:t>
            </a:r>
            <a:endParaRPr/>
          </a:p>
          <a:p>
            <a:pPr marL="342900" lvl="0" indent="-342900">
              <a:lnSpc>
                <a:spcPct val="114999"/>
              </a:lnSpc>
              <a:buFont typeface="+mj-lt"/>
              <a:buAutoNum type="arabicPeriod"/>
              <a:defRPr/>
            </a:pPr>
            <a:r>
              <a:rPr lang="ru-RU" sz="2200" b="1">
                <a:latin typeface="Times New Roman"/>
                <a:ea typeface="Times New Roman"/>
              </a:rPr>
              <a:t>Пересмотреть и существующие нормы оценок диагностических контрольных работ для учащихся-инофонов.</a:t>
            </a:r>
            <a:endParaRPr/>
          </a:p>
          <a:p>
            <a:pPr marL="342900" lvl="0" indent="-342900">
              <a:lnSpc>
                <a:spcPct val="114999"/>
              </a:lnSpc>
              <a:buFont typeface="+mj-lt"/>
              <a:buAutoNum type="arabicPeriod"/>
              <a:defRPr/>
            </a:pPr>
            <a:r>
              <a:rPr lang="ru-RU" sz="2200" b="1">
                <a:latin typeface="Times New Roman"/>
                <a:ea typeface="Times New Roman"/>
              </a:rPr>
              <a:t>Организовать  бесплатные курсы  по русскому языку для родителей детей – инофонов.</a:t>
            </a:r>
            <a:endParaRPr/>
          </a:p>
          <a:p>
            <a:pPr>
              <a:defRPr/>
            </a:pPr>
            <a:endParaRPr lang="ru-RU" sz="2200" b="1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39552" y="404665"/>
            <a:ext cx="82089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Таким образом, в течение всего процесса обучения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русскому языку целесообразна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систематическая работа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 снятию трудностей усвоения русского языка как неродного.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653592" y="2967335"/>
            <a:ext cx="7836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Спасибо за внимание!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796136" y="4005064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dirty="0"/>
              <a:t>Презентацию подготовила </a:t>
            </a:r>
            <a:endParaRPr dirty="0"/>
          </a:p>
          <a:p>
            <a:pPr>
              <a:defRPr/>
            </a:pPr>
            <a:r>
              <a:rPr lang="ru-RU" sz="1600" dirty="0" err="1" smtClean="0"/>
              <a:t>Пантюшина</a:t>
            </a:r>
            <a:r>
              <a:rPr lang="ru-RU" sz="1600" dirty="0" smtClean="0"/>
              <a:t> Т.С.</a:t>
            </a:r>
            <a:endParaRPr dirty="0"/>
          </a:p>
          <a:p>
            <a:pPr>
              <a:defRPr/>
            </a:pPr>
            <a:r>
              <a:rPr lang="ru-RU" sz="1600" dirty="0"/>
              <a:t>Учитель русского языка и литературы </a:t>
            </a:r>
            <a:endParaRPr dirty="0"/>
          </a:p>
          <a:p>
            <a:pPr>
              <a:defRPr/>
            </a:pPr>
            <a:r>
              <a:rPr lang="ru-RU" sz="1600" dirty="0" smtClean="0"/>
              <a:t>МБОУ СОШ №7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40668"/>
            <a:ext cx="7416824" cy="1152128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Интерференция - перенос явлений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родного языка в русскую речь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9582" y="2793834"/>
            <a:ext cx="7664865" cy="3515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Задача учителя -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преодолеть влияние родного языка, предупредить интерференционные ошибки в русской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речи.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/>
              <a:t>З</a:t>
            </a:r>
            <a:r>
              <a:rPr lang="ru-RU" b="1" dirty="0" smtClean="0"/>
              <a:t>адачами</a:t>
            </a:r>
            <a:r>
              <a:rPr lang="ru-RU" dirty="0" smtClean="0"/>
              <a:t> </a:t>
            </a:r>
            <a:r>
              <a:rPr lang="ru-RU" dirty="0"/>
              <a:t>преподавания русского языка как иностранного </a:t>
            </a:r>
            <a:r>
              <a:rPr lang="ru-RU" dirty="0" smtClean="0"/>
              <a:t>являются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предупреждение </a:t>
            </a:r>
            <a:r>
              <a:rPr lang="ru-RU" dirty="0"/>
              <a:t>ошибок в русской </a:t>
            </a:r>
            <a:r>
              <a:rPr lang="ru-RU" dirty="0" smtClean="0"/>
              <a:t>речи;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овладение </a:t>
            </a:r>
            <a:r>
              <a:rPr lang="ru-RU" dirty="0"/>
              <a:t>основными нормами современного русского литературного </a:t>
            </a:r>
            <a:r>
              <a:rPr lang="ru-RU" dirty="0" smtClean="0"/>
              <a:t>языка;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приоритет поликультурного образования.</a:t>
            </a:r>
            <a:endParaRPr lang="ru-RU" sz="2000" dirty="0"/>
          </a:p>
          <a:p>
            <a:pPr algn="ctr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3851920" y="1718810"/>
            <a:ext cx="1080120" cy="9361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5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endParaRPr lang="ru-RU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53424" y="180974"/>
            <a:ext cx="7867721" cy="10668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2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Принципы подачи языкового материала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05799" y="1052735"/>
            <a:ext cx="3202175" cy="173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/>
              <a:t>Русский язык</a:t>
            </a:r>
            <a:endParaRPr/>
          </a:p>
          <a:p>
            <a:pPr>
              <a:defRPr/>
            </a:pPr>
            <a:r>
              <a:rPr lang="ru-RU" sz="3600" b="1"/>
              <a:t>как родной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4999405" y="1094873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dirty="0"/>
              <a:t>Русский язык</a:t>
            </a:r>
            <a:endParaRPr dirty="0"/>
          </a:p>
          <a:p>
            <a:pPr>
              <a:defRPr/>
            </a:pPr>
            <a:r>
              <a:rPr lang="ru-RU" sz="3600" b="1" dirty="0"/>
              <a:t>как неродной</a:t>
            </a:r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1554436" y="2451192"/>
            <a:ext cx="497284" cy="155387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7119918" y="2425882"/>
            <a:ext cx="432047" cy="155714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265397" y="4293095"/>
            <a:ext cx="4788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/>
              <a:t>общее     частное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473222" y="4300312"/>
            <a:ext cx="3979445" cy="1310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 dirty="0"/>
              <a:t>частное    общее</a:t>
            </a: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1799692" y="3983027"/>
            <a:ext cx="648072" cy="560763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6354900" y="3983027"/>
            <a:ext cx="601378" cy="491861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95536" y="213285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</a:t>
            </a:r>
            <a:r>
              <a:rPr lang="ru-RU" sz="36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первый шаг в работе с детьми-</a:t>
            </a:r>
            <a:r>
              <a:rPr lang="ru-RU" sz="36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инофонами</a:t>
            </a:r>
            <a:endParaRPr lang="ru-RU" sz="3600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endParaRPr lang="ru-RU" sz="36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20688"/>
            <a:ext cx="7848872" cy="568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36712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Компоненты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 и воспитания детей – мигрантов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1950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Первичное обследование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ребёнка–</a:t>
            </a: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инофона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361950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Организация учебного процесса;</a:t>
            </a:r>
          </a:p>
          <a:p>
            <a:pPr indent="361950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Организация воспитательной работы;</a:t>
            </a:r>
          </a:p>
          <a:p>
            <a:pPr indent="361950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–педагогическое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сопровождение детей – инофонов;</a:t>
            </a:r>
          </a:p>
          <a:p>
            <a:pPr indent="361950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Взаимодействие с родителями.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М.А. </a:t>
            </a:r>
            <a:r>
              <a:rPr lang="ru-RU" sz="24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Краюшкиной</a:t>
            </a:r>
            <a:endParaRPr lang="ru-RU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 </a:t>
            </a:r>
            <a:r>
              <a:rPr lang="ru-RU" sz="2400" b="1" dirty="0"/>
              <a:t>нулевым</a:t>
            </a:r>
            <a:r>
              <a:rPr lang="ru-RU" sz="2400" dirty="0"/>
              <a:t> уровнем   дети не владеют русским языком.</a:t>
            </a:r>
          </a:p>
          <a:p>
            <a:r>
              <a:rPr lang="ru-RU" sz="2400" dirty="0"/>
              <a:t>Со </a:t>
            </a:r>
            <a:r>
              <a:rPr lang="ru-RU" sz="2400" b="1" dirty="0"/>
              <a:t>слабым</a:t>
            </a:r>
            <a:r>
              <a:rPr lang="ru-RU" sz="2400" dirty="0"/>
              <a:t> уровнем дети очень плохо владеют русским языком, много слов не понимают, не могут полноценно общаться не только с взрослыми, но и друг с другом.</a:t>
            </a:r>
          </a:p>
          <a:p>
            <a:r>
              <a:rPr lang="ru-RU" sz="2400" dirty="0"/>
              <a:t>Учащиеся со </a:t>
            </a:r>
            <a:r>
              <a:rPr lang="ru-RU" sz="2400" b="1" dirty="0"/>
              <a:t>средним</a:t>
            </a:r>
            <a:r>
              <a:rPr lang="ru-RU" sz="2400" dirty="0"/>
              <a:t> уровнем владения русским языком допускают  ошибки в ударении и интонационном оформлении, у них присутствует акцент,  допускается лексическая и грамматическая интерференция.</a:t>
            </a:r>
          </a:p>
        </p:txBody>
      </p:sp>
    </p:spTree>
    <p:extLst>
      <p:ext uri="{BB962C8B-B14F-4D97-AF65-F5344CB8AC3E}">
        <p14:creationId xmlns:p14="http://schemas.microsoft.com/office/powerpoint/2010/main" val="29318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323</TotalTime>
  <Words>2085</Words>
  <Application>Microsoft Office PowerPoint</Application>
  <DocSecurity>0</DocSecurity>
  <PresentationFormat>Экран (4:3)</PresentationFormat>
  <Paragraphs>329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4" baseType="lpstr">
      <vt:lpstr>Arial</vt:lpstr>
      <vt:lpstr>Calibri</vt:lpstr>
      <vt:lpstr>Century Schoolbook</vt:lpstr>
      <vt:lpstr>Corbel</vt:lpstr>
      <vt:lpstr>Tibetan Machine Uni</vt:lpstr>
      <vt:lpstr>Times New Roman</vt:lpstr>
      <vt:lpstr>Wingdings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RePack by SPecialiST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HP</dc:creator>
  <cp:keywords/>
  <dc:description/>
  <cp:lastModifiedBy>USER</cp:lastModifiedBy>
  <cp:revision>27</cp:revision>
  <dcterms:created xsi:type="dcterms:W3CDTF">2021-05-09T19:13:54Z</dcterms:created>
  <dcterms:modified xsi:type="dcterms:W3CDTF">2022-04-17T22:39:55Z</dcterms:modified>
  <cp:category/>
  <dc:identifier/>
  <cp:contentStatus/>
  <dc:language/>
  <cp:version/>
</cp:coreProperties>
</file>